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Default Extension="xlsx" ContentType="application/vnd.openxmlformats-officedocument.spreadsheetml.sheet"/>
  <Override PartName="/ppt/slides/slide21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429" r:id="rId3"/>
    <p:sldId id="377" r:id="rId4"/>
    <p:sldId id="368" r:id="rId5"/>
    <p:sldId id="343" r:id="rId6"/>
    <p:sldId id="344" r:id="rId7"/>
    <p:sldId id="345" r:id="rId8"/>
    <p:sldId id="366" r:id="rId9"/>
    <p:sldId id="322" r:id="rId10"/>
    <p:sldId id="323" r:id="rId11"/>
    <p:sldId id="264" r:id="rId12"/>
    <p:sldId id="422" r:id="rId13"/>
    <p:sldId id="411" r:id="rId14"/>
    <p:sldId id="334" r:id="rId15"/>
    <p:sldId id="407" r:id="rId16"/>
    <p:sldId id="420" r:id="rId17"/>
    <p:sldId id="402" r:id="rId18"/>
    <p:sldId id="403" r:id="rId19"/>
    <p:sldId id="335" r:id="rId20"/>
    <p:sldId id="390" r:id="rId21"/>
    <p:sldId id="329" r:id="rId22"/>
    <p:sldId id="417" r:id="rId23"/>
    <p:sldId id="412" r:id="rId24"/>
    <p:sldId id="410" r:id="rId25"/>
    <p:sldId id="292" r:id="rId26"/>
    <p:sldId id="381" r:id="rId27"/>
    <p:sldId id="355" r:id="rId28"/>
    <p:sldId id="415" r:id="rId29"/>
    <p:sldId id="348" r:id="rId30"/>
    <p:sldId id="284" r:id="rId31"/>
    <p:sldId id="413" r:id="rId32"/>
    <p:sldId id="416" r:id="rId33"/>
    <p:sldId id="428" r:id="rId34"/>
    <p:sldId id="332" r:id="rId35"/>
    <p:sldId id="333" r:id="rId36"/>
    <p:sldId id="286" r:id="rId37"/>
    <p:sldId id="418" r:id="rId38"/>
    <p:sldId id="364" r:id="rId39"/>
    <p:sldId id="313" r:id="rId40"/>
  </p:sldIdLst>
  <p:sldSz cx="9144000" cy="6858000" type="letter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FF3300"/>
    <a:srgbClr val="FF6600"/>
    <a:srgbClr val="FF5050"/>
    <a:srgbClr val="FFFF66"/>
    <a:srgbClr val="FF0000"/>
    <a:srgbClr val="FF0066"/>
    <a:srgbClr val="CCCC00"/>
    <a:srgbClr val="33CC33"/>
    <a:srgbClr val="66FF66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51" autoAdjust="0"/>
    <p:restoredTop sz="56801" autoAdjust="0"/>
  </p:normalViewPr>
  <p:slideViewPr>
    <p:cSldViewPr>
      <p:cViewPr varScale="1">
        <p:scale>
          <a:sx n="78" d="100"/>
          <a:sy n="78" d="100"/>
        </p:scale>
        <p:origin x="-28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68"/>
    </p:cViewPr>
  </p:sorterViewPr>
  <p:notesViewPr>
    <p:cSldViewPr>
      <p:cViewPr varScale="1">
        <p:scale>
          <a:sx n="56" d="100"/>
          <a:sy n="56" d="100"/>
        </p:scale>
        <p:origin x="-2496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19361111111113"/>
          <c:y val="0.0555555555555554"/>
          <c:w val="0.844527777777778"/>
          <c:h val="0.801064814814816"/>
        </c:manualLayout>
      </c:layout>
      <c:lineChart>
        <c:grouping val="standard"/>
        <c:ser>
          <c:idx val="0"/>
          <c:order val="0"/>
          <c:tx>
            <c:strRef>
              <c:f>Sheet1!$A$6</c:f>
              <c:strCache>
                <c:ptCount val="1"/>
                <c:pt idx="0">
                  <c:v>iphone</c:v>
                </c:pt>
              </c:strCache>
            </c:strRef>
          </c:tx>
          <c:marker>
            <c:symbol val="none"/>
          </c:marker>
          <c:cat>
            <c:strRef>
              <c:f>Sheet1!$B$5:$F$5</c:f>
              <c:strCache>
                <c:ptCount val="5"/>
                <c:pt idx="0">
                  <c:v>1Q'07</c:v>
                </c:pt>
                <c:pt idx="1">
                  <c:v>1Q'08</c:v>
                </c:pt>
                <c:pt idx="2">
                  <c:v>1Q'09</c:v>
                </c:pt>
                <c:pt idx="3">
                  <c:v>1Q'10</c:v>
                </c:pt>
                <c:pt idx="4">
                  <c:v>1Q'11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0.0</c:v>
                </c:pt>
                <c:pt idx="1">
                  <c:v>1725.0</c:v>
                </c:pt>
                <c:pt idx="2">
                  <c:v>3848.0</c:v>
                </c:pt>
                <c:pt idx="3">
                  <c:v>8359.7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android</c:v>
                </c:pt>
              </c:strCache>
            </c:strRef>
          </c:tx>
          <c:marker>
            <c:symbol val="none"/>
          </c:marker>
          <c:cat>
            <c:strRef>
              <c:f>Sheet1!$B$5:$F$5</c:f>
              <c:strCache>
                <c:ptCount val="5"/>
                <c:pt idx="0">
                  <c:v>1Q'07</c:v>
                </c:pt>
                <c:pt idx="1">
                  <c:v>1Q'08</c:v>
                </c:pt>
                <c:pt idx="2">
                  <c:v>1Q'09</c:v>
                </c:pt>
                <c:pt idx="3">
                  <c:v>1Q'10</c:v>
                </c:pt>
                <c:pt idx="4">
                  <c:v>1Q'11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575.0</c:v>
                </c:pt>
                <c:pt idx="3">
                  <c:v>5214.7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dell(pc)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Sheet1!$B$5:$F$5</c:f>
              <c:strCache>
                <c:ptCount val="5"/>
                <c:pt idx="0">
                  <c:v>1Q'07</c:v>
                </c:pt>
                <c:pt idx="1">
                  <c:v>1Q'08</c:v>
                </c:pt>
                <c:pt idx="2">
                  <c:v>1Q'09</c:v>
                </c:pt>
                <c:pt idx="3">
                  <c:v>1Q'10</c:v>
                </c:pt>
                <c:pt idx="4">
                  <c:v>1Q'11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8688.0</c:v>
                </c:pt>
                <c:pt idx="1">
                  <c:v>8789.0</c:v>
                </c:pt>
                <c:pt idx="2">
                  <c:v>8406.0</c:v>
                </c:pt>
                <c:pt idx="3">
                  <c:v>10209.0</c:v>
                </c:pt>
              </c:numCache>
            </c:numRef>
          </c:val>
        </c:ser>
        <c:marker val="1"/>
        <c:axId val="533904760"/>
        <c:axId val="533909320"/>
      </c:lineChart>
      <c:catAx>
        <c:axId val="5339047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3909320"/>
        <c:crosses val="autoZero"/>
        <c:auto val="1"/>
        <c:lblAlgn val="ctr"/>
        <c:lblOffset val="100"/>
      </c:catAx>
      <c:valAx>
        <c:axId val="533909320"/>
        <c:scaling>
          <c:orientation val="minMax"/>
          <c:max val="20000.0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33904760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20388349514562"/>
          <c:y val="0.0024390243902439"/>
          <c:w val="0.833009708737864"/>
          <c:h val="0.860975609756104"/>
        </c:manualLayout>
      </c:layout>
      <c:scatterChart>
        <c:scatterStyle val="lineMarker"/>
        <c:ser>
          <c:idx val="0"/>
          <c:order val="0"/>
          <c:tx>
            <c:strRef>
              <c:f>Sheet1!$A$2</c:f>
              <c:strCache>
                <c:ptCount val="1"/>
                <c:pt idx="0">
                  <c:v>Intel</c:v>
                </c:pt>
              </c:strCache>
            </c:strRef>
          </c:tx>
          <c:spPr>
            <a:ln w="28321">
              <a:solidFill>
                <a:srgbClr val="0000FF"/>
              </a:solidFill>
            </a:ln>
          </c:spPr>
          <c:marker>
            <c:symbol val="diamond"/>
            <c:size val="11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Pt>
            <c:idx val="3"/>
            <c:marker>
              <c:symbol val="none"/>
            </c:marker>
          </c:dPt>
          <c:xVal>
            <c:numRef>
              <c:f>Sheet1!$B$1:$M$1</c:f>
              <c:numCache>
                <c:formatCode>General</c:formatCode>
                <c:ptCount val="12"/>
                <c:pt idx="0">
                  <c:v>1989.0</c:v>
                </c:pt>
                <c:pt idx="1">
                  <c:v>1993.0</c:v>
                </c:pt>
                <c:pt idx="2">
                  <c:v>1995.0</c:v>
                </c:pt>
                <c:pt idx="3">
                  <c:v>1996.0</c:v>
                </c:pt>
                <c:pt idx="4">
                  <c:v>2006.0</c:v>
                </c:pt>
                <c:pt idx="5">
                  <c:v>2009.0</c:v>
                </c:pt>
                <c:pt idx="6">
                  <c:v>2010.0</c:v>
                </c:pt>
              </c:numCache>
            </c:numRef>
          </c:xVal>
          <c:yVal>
            <c:numRef>
              <c:f>Sheet1!$B$2:$M$2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3.090909090909091</c:v>
                </c:pt>
                <c:pt idx="4">
                  <c:v>4.0</c:v>
                </c:pt>
              </c:numCache>
            </c:numRef>
          </c:y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ARM</c:v>
                </c:pt>
              </c:strCache>
            </c:strRef>
          </c:tx>
          <c:spPr>
            <a:ln w="28321">
              <a:solidFill>
                <a:srgbClr val="FF0000"/>
              </a:solidFill>
            </a:ln>
          </c:spPr>
          <c:marker>
            <c:symbol val="circl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Sheet1!$B$1:$M$1</c:f>
              <c:numCache>
                <c:formatCode>General</c:formatCode>
                <c:ptCount val="12"/>
                <c:pt idx="0">
                  <c:v>1989.0</c:v>
                </c:pt>
                <c:pt idx="1">
                  <c:v>1993.0</c:v>
                </c:pt>
                <c:pt idx="2">
                  <c:v>1995.0</c:v>
                </c:pt>
                <c:pt idx="3">
                  <c:v>1996.0</c:v>
                </c:pt>
                <c:pt idx="4">
                  <c:v>2006.0</c:v>
                </c:pt>
                <c:pt idx="5">
                  <c:v>2009.0</c:v>
                </c:pt>
                <c:pt idx="6">
                  <c:v>2010.0</c:v>
                </c:pt>
              </c:numCache>
            </c:numRef>
          </c:xVal>
          <c:yVal>
            <c:numRef>
              <c:f>Sheet1!$B$3:$M$3</c:f>
              <c:numCache>
                <c:formatCode>General</c:formatCode>
                <c:ptCount val="12"/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</c:numCache>
            </c:numRef>
          </c:yVal>
        </c:ser>
        <c:axId val="602241112"/>
        <c:axId val="602246712"/>
      </c:scatterChart>
      <c:valAx>
        <c:axId val="602241112"/>
        <c:scaling>
          <c:orientation val="minMax"/>
          <c:max val="2015.0"/>
          <c:min val="1985.0"/>
        </c:scaling>
        <c:axPos val="b"/>
        <c:numFmt formatCode="General" sourceLinked="1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602246712"/>
        <c:crosses val="autoZero"/>
        <c:crossBetween val="midCat"/>
        <c:majorUnit val="5.0"/>
      </c:valAx>
      <c:valAx>
        <c:axId val="602246712"/>
        <c:scaling>
          <c:orientation val="minMax"/>
        </c:scaling>
        <c:axPos val="l"/>
        <c:majorGridlines>
          <c:spPr>
            <a:ln w="31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one"/>
        <c:txPr>
          <a:bodyPr/>
          <a:lstStyle/>
          <a:p>
            <a:pPr>
              <a:defRPr sz="1200"/>
            </a:pPr>
            <a:endParaRPr lang="en-US"/>
          </a:p>
        </c:txPr>
        <c:crossAx val="602241112"/>
        <c:crosses val="autoZero"/>
        <c:crossBetween val="midCat"/>
        <c:majorUnit val="1.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5746838463376"/>
          <c:y val="0.0405545989797958"/>
          <c:w val="0.192127632182014"/>
          <c:h val="0.160354427441042"/>
        </c:manualLayout>
      </c:layout>
      <c:spPr>
        <a:solidFill>
          <a:schemeClr val="bg1"/>
        </a:solidFill>
        <a:ln w="3147">
          <a:solidFill>
            <a:schemeClr val="tx1"/>
          </a:solidFill>
          <a:prstDash val="solid"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16" b="1" i="0" u="none" strike="noStrike" baseline="0">
          <a:solidFill>
            <a:schemeClr val="tx1"/>
          </a:solidFill>
          <a:latin typeface="Arial" pitchFamily="34" charset="0"/>
          <a:ea typeface="MS P????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0733315538947468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D-cache</a:t>
                    </a:r>
                    <a:r>
                      <a:rPr lang="en-US" dirty="0"/>
                      <a:t>
6%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0973475984993401"/>
                  <c:y val="0.1009887005649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Datapath</a:t>
                    </a:r>
                    <a:r>
                      <a:rPr lang="en-US" dirty="0"/>
                      <a:t>
3%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dLbl>
              <c:idx val="2"/>
              <c:layout>
                <c:manualLayout>
                  <c:x val="0.128878360543915"/>
                  <c:y val="-0.2203389830508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Energy</a:t>
                    </a:r>
                    <a:br>
                      <a:rPr lang="en-US" dirty="0" smtClean="0"/>
                    </a:br>
                    <a:r>
                      <a:rPr lang="en-US" baseline="0" dirty="0" smtClean="0"/>
                      <a:t>Saved</a:t>
                    </a:r>
                    <a:r>
                      <a:rPr lang="en-US" dirty="0"/>
                      <a:t>
91%</a:t>
                    </a:r>
                  </a:p>
                </c:rich>
              </c:tx>
              <c:dLblPos val="bestFit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Val val="1"/>
            <c:showPercent val="1"/>
            <c:separator>
</c:separator>
            <c:showLeaderLines val="1"/>
          </c:dLbls>
          <c:cat>
            <c:strRef>
              <c:f>Sheet1!$A$2:$A$4</c:f>
              <c:strCache>
                <c:ptCount val="3"/>
                <c:pt idx="0">
                  <c:v>D-cache</c:v>
                </c:pt>
                <c:pt idx="1">
                  <c:v>Datapath</c:v>
                </c:pt>
                <c:pt idx="2">
                  <c:v>Energy Saved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5.0</c:v>
                </c:pt>
                <c:pt idx="1">
                  <c:v>3.0</c:v>
                </c:pt>
                <c:pt idx="2">
                  <c:v>83.0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0927917588732782"/>
                  <c:y val="0.00266121146621378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222839983985053"/>
                  <c:y val="0.01634481071222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Datapath</a:t>
                    </a:r>
                    <a:r>
                      <a:rPr lang="en-US" dirty="0"/>
                      <a:t>
38%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0238634577457479"/>
                  <c:y val="-0.1321631300324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Reg. File</a:t>
                    </a:r>
                    <a:r>
                      <a:rPr lang="en-US" dirty="0"/>
                      <a:t>
14%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78776191111706"/>
                  <c:y val="-0.13324124738645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Fetch/</a:t>
                    </a:r>
                    <a:br>
                      <a:rPr lang="en-US" sz="2000" dirty="0" smtClean="0"/>
                    </a:br>
                    <a:r>
                      <a:rPr lang="en-US" sz="2000" dirty="0" smtClean="0"/>
                      <a:t>Decode</a:t>
                    </a:r>
                    <a:r>
                      <a:rPr lang="en-US" sz="2000" dirty="0"/>
                      <a:t>
19%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53039651823183"/>
                  <c:y val="0.191383291071667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D-cache</c:v>
                </c:pt>
                <c:pt idx="1">
                  <c:v>Datapath, clock, control</c:v>
                </c:pt>
                <c:pt idx="2">
                  <c:v>Register file</c:v>
                </c:pt>
                <c:pt idx="3">
                  <c:v>Instruction fetch/decode</c:v>
                </c:pt>
                <c:pt idx="4">
                  <c:v>I-cache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5.0</c:v>
                </c:pt>
                <c:pt idx="1">
                  <c:v>35.0</c:v>
                </c:pt>
                <c:pt idx="2">
                  <c:v>13.0</c:v>
                </c:pt>
                <c:pt idx="3">
                  <c:v>17.0</c:v>
                </c:pt>
                <c:pt idx="4">
                  <c:v>21.0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Energy</c:v>
                </c:pt>
              </c:strCache>
            </c:strRef>
          </c:tx>
          <c:spPr>
            <a:ln w="63500">
              <a:solidFill>
                <a:srgbClr val="000066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Sheet1!$A$2:$A$1148</c:f>
              <c:numCache>
                <c:formatCode>General</c:formatCode>
                <c:ptCount val="1147"/>
                <c:pt idx="0">
                  <c:v>0.0</c:v>
                </c:pt>
                <c:pt idx="1">
                  <c:v>0.00916666666667002</c:v>
                </c:pt>
                <c:pt idx="2">
                  <c:v>0.011</c:v>
                </c:pt>
                <c:pt idx="3">
                  <c:v>0.0126666666667</c:v>
                </c:pt>
                <c:pt idx="4">
                  <c:v>0.0135</c:v>
                </c:pt>
                <c:pt idx="5">
                  <c:v>0.0211666666667</c:v>
                </c:pt>
                <c:pt idx="6">
                  <c:v>0.0251666666667</c:v>
                </c:pt>
                <c:pt idx="7">
                  <c:v>0.0285</c:v>
                </c:pt>
                <c:pt idx="8">
                  <c:v>0.0311666666667</c:v>
                </c:pt>
                <c:pt idx="9">
                  <c:v>0.0398333333333</c:v>
                </c:pt>
                <c:pt idx="10">
                  <c:v>0.0428333333333001</c:v>
                </c:pt>
                <c:pt idx="11">
                  <c:v>0.0515</c:v>
                </c:pt>
                <c:pt idx="12">
                  <c:v>0.0708333333333001</c:v>
                </c:pt>
                <c:pt idx="13">
                  <c:v>0.0803333333333</c:v>
                </c:pt>
                <c:pt idx="14">
                  <c:v>0.0895000000000002</c:v>
                </c:pt>
                <c:pt idx="15">
                  <c:v>0.0918333333333</c:v>
                </c:pt>
                <c:pt idx="16">
                  <c:v>0.0945000000000002</c:v>
                </c:pt>
                <c:pt idx="17">
                  <c:v>0.0971666666667</c:v>
                </c:pt>
                <c:pt idx="18">
                  <c:v>0.108166666667</c:v>
                </c:pt>
                <c:pt idx="19">
                  <c:v>0.110833333333</c:v>
                </c:pt>
                <c:pt idx="20">
                  <c:v>0.112666666667</c:v>
                </c:pt>
                <c:pt idx="21">
                  <c:v>0.114333333333</c:v>
                </c:pt>
                <c:pt idx="22">
                  <c:v>0.123833333333</c:v>
                </c:pt>
                <c:pt idx="23">
                  <c:v>0.131166666667</c:v>
                </c:pt>
                <c:pt idx="24">
                  <c:v>0.1345</c:v>
                </c:pt>
                <c:pt idx="25">
                  <c:v>0.152166666667</c:v>
                </c:pt>
                <c:pt idx="26">
                  <c:v>0.157833333333</c:v>
                </c:pt>
                <c:pt idx="27">
                  <c:v>0.180666666667</c:v>
                </c:pt>
                <c:pt idx="28">
                  <c:v>0.189833333333</c:v>
                </c:pt>
                <c:pt idx="29">
                  <c:v>0.193666666667</c:v>
                </c:pt>
                <c:pt idx="30">
                  <c:v>0.1965</c:v>
                </c:pt>
                <c:pt idx="31">
                  <c:v>0.2045</c:v>
                </c:pt>
                <c:pt idx="32">
                  <c:v>0.2185</c:v>
                </c:pt>
                <c:pt idx="33">
                  <c:v>0.221666666667</c:v>
                </c:pt>
                <c:pt idx="34">
                  <c:v>0.230666666667</c:v>
                </c:pt>
                <c:pt idx="35">
                  <c:v>0.232</c:v>
                </c:pt>
                <c:pt idx="36">
                  <c:v>0.244</c:v>
                </c:pt>
                <c:pt idx="37">
                  <c:v>0.248</c:v>
                </c:pt>
                <c:pt idx="38">
                  <c:v>0.261</c:v>
                </c:pt>
                <c:pt idx="39">
                  <c:v>0.265666666667001</c:v>
                </c:pt>
                <c:pt idx="40">
                  <c:v>0.272333333333</c:v>
                </c:pt>
                <c:pt idx="41">
                  <c:v>0.280666666667001</c:v>
                </c:pt>
                <c:pt idx="42">
                  <c:v>0.2915</c:v>
                </c:pt>
                <c:pt idx="43">
                  <c:v>0.318000000000001</c:v>
                </c:pt>
                <c:pt idx="44">
                  <c:v>0.328833333333001</c:v>
                </c:pt>
                <c:pt idx="45">
                  <c:v>0.337000000000001</c:v>
                </c:pt>
                <c:pt idx="46">
                  <c:v>0.346</c:v>
                </c:pt>
                <c:pt idx="47">
                  <c:v>0.351</c:v>
                </c:pt>
                <c:pt idx="48">
                  <c:v>0.367833333333</c:v>
                </c:pt>
                <c:pt idx="49">
                  <c:v>0.373666666667001</c:v>
                </c:pt>
                <c:pt idx="50">
                  <c:v>0.382500000000001</c:v>
                </c:pt>
                <c:pt idx="51">
                  <c:v>0.385833333333001</c:v>
                </c:pt>
                <c:pt idx="52">
                  <c:v>0.392833333333001</c:v>
                </c:pt>
                <c:pt idx="53">
                  <c:v>0.399166666667001</c:v>
                </c:pt>
                <c:pt idx="54">
                  <c:v>0.404166666667001</c:v>
                </c:pt>
                <c:pt idx="55">
                  <c:v>0.4185</c:v>
                </c:pt>
                <c:pt idx="56">
                  <c:v>0.425833333333001</c:v>
                </c:pt>
                <c:pt idx="57">
                  <c:v>0.428833333333001</c:v>
                </c:pt>
                <c:pt idx="58">
                  <c:v>0.440833333333</c:v>
                </c:pt>
                <c:pt idx="59">
                  <c:v>0.449166666667001</c:v>
                </c:pt>
                <c:pt idx="60">
                  <c:v>0.451666666667001</c:v>
                </c:pt>
                <c:pt idx="61">
                  <c:v>0.469333333333</c:v>
                </c:pt>
                <c:pt idx="62">
                  <c:v>0.474666666667001</c:v>
                </c:pt>
                <c:pt idx="63">
                  <c:v>0.480333333333</c:v>
                </c:pt>
                <c:pt idx="64">
                  <c:v>0.490666666667</c:v>
                </c:pt>
                <c:pt idx="65">
                  <c:v>0.493666666667001</c:v>
                </c:pt>
                <c:pt idx="66">
                  <c:v>0.5</c:v>
                </c:pt>
                <c:pt idx="67">
                  <c:v>0.507333333333</c:v>
                </c:pt>
                <c:pt idx="68">
                  <c:v>0.519</c:v>
                </c:pt>
                <c:pt idx="69">
                  <c:v>0.524</c:v>
                </c:pt>
                <c:pt idx="70">
                  <c:v>0.537166666667</c:v>
                </c:pt>
                <c:pt idx="71">
                  <c:v>0.540666666667</c:v>
                </c:pt>
                <c:pt idx="72">
                  <c:v>0.551166666667</c:v>
                </c:pt>
                <c:pt idx="73">
                  <c:v>0.555333333332999</c:v>
                </c:pt>
                <c:pt idx="74">
                  <c:v>0.560666666667</c:v>
                </c:pt>
                <c:pt idx="75">
                  <c:v>0.5745</c:v>
                </c:pt>
                <c:pt idx="76">
                  <c:v>0.577833333333001</c:v>
                </c:pt>
                <c:pt idx="77">
                  <c:v>0.582</c:v>
                </c:pt>
                <c:pt idx="78">
                  <c:v>0.5845</c:v>
                </c:pt>
                <c:pt idx="79">
                  <c:v>0.589</c:v>
                </c:pt>
                <c:pt idx="80">
                  <c:v>0.594166666667</c:v>
                </c:pt>
                <c:pt idx="81">
                  <c:v>0.600166666667</c:v>
                </c:pt>
                <c:pt idx="82">
                  <c:v>0.612333333333001</c:v>
                </c:pt>
                <c:pt idx="83">
                  <c:v>0.619000000000001</c:v>
                </c:pt>
                <c:pt idx="84">
                  <c:v>0.6285</c:v>
                </c:pt>
                <c:pt idx="85">
                  <c:v>0.633833333333002</c:v>
                </c:pt>
                <c:pt idx="86">
                  <c:v>0.638500000000001</c:v>
                </c:pt>
                <c:pt idx="87">
                  <c:v>0.643000000000001</c:v>
                </c:pt>
                <c:pt idx="88">
                  <c:v>0.648166666667001</c:v>
                </c:pt>
                <c:pt idx="89">
                  <c:v>0.652833333333002</c:v>
                </c:pt>
                <c:pt idx="90">
                  <c:v>0.657333333333001</c:v>
                </c:pt>
                <c:pt idx="91">
                  <c:v>0.668333333333001</c:v>
                </c:pt>
                <c:pt idx="92">
                  <c:v>0.676500000000001</c:v>
                </c:pt>
                <c:pt idx="93">
                  <c:v>0.682</c:v>
                </c:pt>
                <c:pt idx="94">
                  <c:v>0.6845</c:v>
                </c:pt>
                <c:pt idx="95">
                  <c:v>0.6875</c:v>
                </c:pt>
                <c:pt idx="96">
                  <c:v>0.705333333333</c:v>
                </c:pt>
                <c:pt idx="97">
                  <c:v>0.7145</c:v>
                </c:pt>
                <c:pt idx="98">
                  <c:v>0.724666666667001</c:v>
                </c:pt>
                <c:pt idx="99">
                  <c:v>0.741000000000001</c:v>
                </c:pt>
                <c:pt idx="100">
                  <c:v>0.746333333333001</c:v>
                </c:pt>
                <c:pt idx="101">
                  <c:v>0.749500000000001</c:v>
                </c:pt>
                <c:pt idx="102">
                  <c:v>0.775000000000001</c:v>
                </c:pt>
                <c:pt idx="103">
                  <c:v>0.784666666667</c:v>
                </c:pt>
                <c:pt idx="104">
                  <c:v>0.790666666667</c:v>
                </c:pt>
                <c:pt idx="105">
                  <c:v>0.794666666667</c:v>
                </c:pt>
                <c:pt idx="106">
                  <c:v>0.814166666667</c:v>
                </c:pt>
                <c:pt idx="107">
                  <c:v>0.820833333333001</c:v>
                </c:pt>
                <c:pt idx="108">
                  <c:v>0.825333333333</c:v>
                </c:pt>
                <c:pt idx="109">
                  <c:v>0.831000000000001</c:v>
                </c:pt>
                <c:pt idx="110">
                  <c:v>0.8365</c:v>
                </c:pt>
                <c:pt idx="111">
                  <c:v>0.839833333333001</c:v>
                </c:pt>
                <c:pt idx="112">
                  <c:v>0.841833333333001</c:v>
                </c:pt>
                <c:pt idx="113">
                  <c:v>0.848166666667</c:v>
                </c:pt>
                <c:pt idx="114">
                  <c:v>0.8545</c:v>
                </c:pt>
                <c:pt idx="115">
                  <c:v>0.860166666667</c:v>
                </c:pt>
                <c:pt idx="116">
                  <c:v>0.865166666667</c:v>
                </c:pt>
                <c:pt idx="117">
                  <c:v>0.868833333333</c:v>
                </c:pt>
                <c:pt idx="118">
                  <c:v>0.874166666667</c:v>
                </c:pt>
                <c:pt idx="119">
                  <c:v>0.880166666667</c:v>
                </c:pt>
                <c:pt idx="120">
                  <c:v>0.886</c:v>
                </c:pt>
                <c:pt idx="121">
                  <c:v>0.8915</c:v>
                </c:pt>
                <c:pt idx="122">
                  <c:v>0.8965</c:v>
                </c:pt>
                <c:pt idx="123">
                  <c:v>0.9015</c:v>
                </c:pt>
                <c:pt idx="124">
                  <c:v>0.905833333333</c:v>
                </c:pt>
                <c:pt idx="125">
                  <c:v>0.914</c:v>
                </c:pt>
                <c:pt idx="126">
                  <c:v>0.925</c:v>
                </c:pt>
                <c:pt idx="127">
                  <c:v>0.930666666667</c:v>
                </c:pt>
                <c:pt idx="128">
                  <c:v>0.9395</c:v>
                </c:pt>
                <c:pt idx="129">
                  <c:v>0.948333333333</c:v>
                </c:pt>
                <c:pt idx="130">
                  <c:v>0.9525</c:v>
                </c:pt>
                <c:pt idx="131">
                  <c:v>0.957166666667</c:v>
                </c:pt>
                <c:pt idx="132">
                  <c:v>0.961166666667</c:v>
                </c:pt>
                <c:pt idx="133">
                  <c:v>0.969000000000001</c:v>
                </c:pt>
                <c:pt idx="134">
                  <c:v>0.973166666667</c:v>
                </c:pt>
                <c:pt idx="135">
                  <c:v>0.976333333333</c:v>
                </c:pt>
                <c:pt idx="136">
                  <c:v>0.98</c:v>
                </c:pt>
                <c:pt idx="137">
                  <c:v>0.985499999999999</c:v>
                </c:pt>
                <c:pt idx="138">
                  <c:v>0.989833333333</c:v>
                </c:pt>
                <c:pt idx="139">
                  <c:v>1.003166666669997</c:v>
                </c:pt>
                <c:pt idx="140">
                  <c:v>1.0305</c:v>
                </c:pt>
                <c:pt idx="141">
                  <c:v>1.033833333329997</c:v>
                </c:pt>
                <c:pt idx="142">
                  <c:v>1.03833333333</c:v>
                </c:pt>
                <c:pt idx="143">
                  <c:v>1.044999999999998</c:v>
                </c:pt>
                <c:pt idx="144">
                  <c:v>1.053166666669997</c:v>
                </c:pt>
                <c:pt idx="145">
                  <c:v>1.061166666669997</c:v>
                </c:pt>
                <c:pt idx="146">
                  <c:v>1.07066666667</c:v>
                </c:pt>
                <c:pt idx="147">
                  <c:v>1.079666666669998</c:v>
                </c:pt>
                <c:pt idx="148">
                  <c:v>1.085833333329997</c:v>
                </c:pt>
                <c:pt idx="149">
                  <c:v>1.097666666669997</c:v>
                </c:pt>
                <c:pt idx="150">
                  <c:v>1.10116666667</c:v>
                </c:pt>
                <c:pt idx="151">
                  <c:v>1.107</c:v>
                </c:pt>
                <c:pt idx="152">
                  <c:v>1.11416666667</c:v>
                </c:pt>
                <c:pt idx="153">
                  <c:v>1.121499999999998</c:v>
                </c:pt>
                <c:pt idx="154">
                  <c:v>1.12616666667</c:v>
                </c:pt>
                <c:pt idx="155">
                  <c:v>1.13133333333</c:v>
                </c:pt>
                <c:pt idx="156">
                  <c:v>1.133999999999997</c:v>
                </c:pt>
                <c:pt idx="157">
                  <c:v>1.13883333333</c:v>
                </c:pt>
                <c:pt idx="158">
                  <c:v>1.14083333333</c:v>
                </c:pt>
                <c:pt idx="159">
                  <c:v>1.14533333333</c:v>
                </c:pt>
                <c:pt idx="160">
                  <c:v>1.1565</c:v>
                </c:pt>
                <c:pt idx="161">
                  <c:v>1.1595</c:v>
                </c:pt>
                <c:pt idx="162">
                  <c:v>1.16233333333</c:v>
                </c:pt>
                <c:pt idx="163">
                  <c:v>1.1685</c:v>
                </c:pt>
                <c:pt idx="164">
                  <c:v>1.1735</c:v>
                </c:pt>
                <c:pt idx="165">
                  <c:v>1.18616666667</c:v>
                </c:pt>
                <c:pt idx="166">
                  <c:v>1.19066666667</c:v>
                </c:pt>
                <c:pt idx="167">
                  <c:v>1.19466666667</c:v>
                </c:pt>
                <c:pt idx="168">
                  <c:v>1.200833333329997</c:v>
                </c:pt>
                <c:pt idx="169">
                  <c:v>1.204166666669998</c:v>
                </c:pt>
                <c:pt idx="170">
                  <c:v>1.210999999999997</c:v>
                </c:pt>
                <c:pt idx="171">
                  <c:v>1.22416666667</c:v>
                </c:pt>
                <c:pt idx="172">
                  <c:v>1.230666666669997</c:v>
                </c:pt>
                <c:pt idx="173">
                  <c:v>1.236499999999998</c:v>
                </c:pt>
                <c:pt idx="174">
                  <c:v>1.248666666669997</c:v>
                </c:pt>
                <c:pt idx="175">
                  <c:v>1.255333333329997</c:v>
                </c:pt>
                <c:pt idx="176">
                  <c:v>1.259666666669997</c:v>
                </c:pt>
                <c:pt idx="177">
                  <c:v>1.266833333329997</c:v>
                </c:pt>
                <c:pt idx="178">
                  <c:v>1.273166666669997</c:v>
                </c:pt>
                <c:pt idx="179">
                  <c:v>1.28233333333</c:v>
                </c:pt>
                <c:pt idx="180">
                  <c:v>1.286</c:v>
                </c:pt>
                <c:pt idx="181">
                  <c:v>1.289166666669997</c:v>
                </c:pt>
                <c:pt idx="182">
                  <c:v>1.29416666667</c:v>
                </c:pt>
                <c:pt idx="183">
                  <c:v>1.29666666667</c:v>
                </c:pt>
                <c:pt idx="184">
                  <c:v>1.298</c:v>
                </c:pt>
                <c:pt idx="185">
                  <c:v>1.302999999999998</c:v>
                </c:pt>
                <c:pt idx="186">
                  <c:v>1.307166666669997</c:v>
                </c:pt>
                <c:pt idx="187">
                  <c:v>1.31216666667</c:v>
                </c:pt>
                <c:pt idx="188">
                  <c:v>1.31866666667</c:v>
                </c:pt>
                <c:pt idx="189">
                  <c:v>1.322</c:v>
                </c:pt>
                <c:pt idx="190">
                  <c:v>1.327499999999997</c:v>
                </c:pt>
                <c:pt idx="191">
                  <c:v>1.33233333333</c:v>
                </c:pt>
                <c:pt idx="192">
                  <c:v>1.335166666669998</c:v>
                </c:pt>
                <c:pt idx="193">
                  <c:v>1.339333333329998</c:v>
                </c:pt>
                <c:pt idx="194">
                  <c:v>1.345499999999997</c:v>
                </c:pt>
                <c:pt idx="195">
                  <c:v>1.353</c:v>
                </c:pt>
                <c:pt idx="196">
                  <c:v>1.359666666669997</c:v>
                </c:pt>
                <c:pt idx="197">
                  <c:v>1.367666666669997</c:v>
                </c:pt>
                <c:pt idx="198">
                  <c:v>1.372</c:v>
                </c:pt>
                <c:pt idx="199">
                  <c:v>1.375833333329997</c:v>
                </c:pt>
                <c:pt idx="200">
                  <c:v>1.383</c:v>
                </c:pt>
                <c:pt idx="201">
                  <c:v>1.387666666669998</c:v>
                </c:pt>
                <c:pt idx="202">
                  <c:v>1.39416666667</c:v>
                </c:pt>
                <c:pt idx="203">
                  <c:v>1.399</c:v>
                </c:pt>
                <c:pt idx="204">
                  <c:v>1.415499999999996</c:v>
                </c:pt>
                <c:pt idx="205">
                  <c:v>1.42</c:v>
                </c:pt>
                <c:pt idx="206">
                  <c:v>1.425166666669997</c:v>
                </c:pt>
                <c:pt idx="207">
                  <c:v>1.430999999999997</c:v>
                </c:pt>
                <c:pt idx="208">
                  <c:v>1.435666666669996</c:v>
                </c:pt>
                <c:pt idx="209">
                  <c:v>1.442666666669997</c:v>
                </c:pt>
                <c:pt idx="210">
                  <c:v>1.447833333329996</c:v>
                </c:pt>
                <c:pt idx="211">
                  <c:v>1.451499999999996</c:v>
                </c:pt>
                <c:pt idx="212">
                  <c:v>1.454333333329997</c:v>
                </c:pt>
                <c:pt idx="213">
                  <c:v>1.459666666669996</c:v>
                </c:pt>
                <c:pt idx="214">
                  <c:v>1.467166666669997</c:v>
                </c:pt>
                <c:pt idx="215">
                  <c:v>1.469833333329996</c:v>
                </c:pt>
                <c:pt idx="216">
                  <c:v>1.474999999999997</c:v>
                </c:pt>
                <c:pt idx="217">
                  <c:v>1.47816666667</c:v>
                </c:pt>
                <c:pt idx="218">
                  <c:v>1.48016666667</c:v>
                </c:pt>
                <c:pt idx="219">
                  <c:v>1.493833333329996</c:v>
                </c:pt>
                <c:pt idx="220">
                  <c:v>1.49816666667</c:v>
                </c:pt>
                <c:pt idx="221">
                  <c:v>1.513333333329997</c:v>
                </c:pt>
                <c:pt idx="222">
                  <c:v>1.52033333333</c:v>
                </c:pt>
                <c:pt idx="223">
                  <c:v>1.5245</c:v>
                </c:pt>
                <c:pt idx="224">
                  <c:v>1.529333333329997</c:v>
                </c:pt>
                <c:pt idx="225">
                  <c:v>1.534</c:v>
                </c:pt>
                <c:pt idx="226">
                  <c:v>1.53866666667</c:v>
                </c:pt>
                <c:pt idx="227">
                  <c:v>1.543166666669997</c:v>
                </c:pt>
                <c:pt idx="228">
                  <c:v>1.549833333329997</c:v>
                </c:pt>
                <c:pt idx="229">
                  <c:v>1.5565</c:v>
                </c:pt>
                <c:pt idx="230">
                  <c:v>1.559166666669997</c:v>
                </c:pt>
                <c:pt idx="231">
                  <c:v>1.562</c:v>
                </c:pt>
                <c:pt idx="232">
                  <c:v>1.56416666667</c:v>
                </c:pt>
                <c:pt idx="233">
                  <c:v>1.57066666667</c:v>
                </c:pt>
                <c:pt idx="234">
                  <c:v>1.577</c:v>
                </c:pt>
                <c:pt idx="235">
                  <c:v>1.581499999999997</c:v>
                </c:pt>
                <c:pt idx="236">
                  <c:v>1.591833333329997</c:v>
                </c:pt>
                <c:pt idx="237">
                  <c:v>1.597666666669997</c:v>
                </c:pt>
                <c:pt idx="238">
                  <c:v>1.604</c:v>
                </c:pt>
                <c:pt idx="239">
                  <c:v>1.609333333329998</c:v>
                </c:pt>
                <c:pt idx="240">
                  <c:v>1.613666666669997</c:v>
                </c:pt>
                <c:pt idx="241">
                  <c:v>1.61633333333</c:v>
                </c:pt>
                <c:pt idx="242">
                  <c:v>1.619</c:v>
                </c:pt>
                <c:pt idx="243">
                  <c:v>1.62333333333</c:v>
                </c:pt>
                <c:pt idx="244">
                  <c:v>1.62533333333</c:v>
                </c:pt>
                <c:pt idx="245">
                  <c:v>1.63266666667</c:v>
                </c:pt>
                <c:pt idx="246">
                  <c:v>1.635666666669998</c:v>
                </c:pt>
                <c:pt idx="247">
                  <c:v>1.639</c:v>
                </c:pt>
                <c:pt idx="248">
                  <c:v>1.64216666667</c:v>
                </c:pt>
                <c:pt idx="249">
                  <c:v>1.64466666667</c:v>
                </c:pt>
                <c:pt idx="250">
                  <c:v>1.6495</c:v>
                </c:pt>
                <c:pt idx="251">
                  <c:v>1.65233333333</c:v>
                </c:pt>
                <c:pt idx="252">
                  <c:v>1.657999999999997</c:v>
                </c:pt>
                <c:pt idx="253">
                  <c:v>1.66133333333</c:v>
                </c:pt>
                <c:pt idx="254">
                  <c:v>1.66716666667</c:v>
                </c:pt>
                <c:pt idx="255">
                  <c:v>1.67266666667</c:v>
                </c:pt>
                <c:pt idx="256">
                  <c:v>1.67633333333</c:v>
                </c:pt>
                <c:pt idx="257">
                  <c:v>1.68116666667</c:v>
                </c:pt>
                <c:pt idx="258">
                  <c:v>1.6845</c:v>
                </c:pt>
                <c:pt idx="259">
                  <c:v>1.69166666667</c:v>
                </c:pt>
                <c:pt idx="260">
                  <c:v>1.6965</c:v>
                </c:pt>
                <c:pt idx="261">
                  <c:v>1.702166666669998</c:v>
                </c:pt>
                <c:pt idx="262">
                  <c:v>1.708499999999998</c:v>
                </c:pt>
                <c:pt idx="263">
                  <c:v>1.713833333329996</c:v>
                </c:pt>
                <c:pt idx="264">
                  <c:v>1.715833333329996</c:v>
                </c:pt>
                <c:pt idx="265">
                  <c:v>1.720333333329998</c:v>
                </c:pt>
                <c:pt idx="266">
                  <c:v>1.725666666669997</c:v>
                </c:pt>
                <c:pt idx="267">
                  <c:v>1.728999999999998</c:v>
                </c:pt>
                <c:pt idx="268">
                  <c:v>1.736833333329998</c:v>
                </c:pt>
                <c:pt idx="269">
                  <c:v>1.740666666669998</c:v>
                </c:pt>
                <c:pt idx="270">
                  <c:v>1.752499999999998</c:v>
                </c:pt>
                <c:pt idx="271">
                  <c:v>1.755166666669998</c:v>
                </c:pt>
                <c:pt idx="272">
                  <c:v>1.758999999999998</c:v>
                </c:pt>
                <c:pt idx="273">
                  <c:v>1.7645</c:v>
                </c:pt>
                <c:pt idx="274">
                  <c:v>1.77233333333</c:v>
                </c:pt>
                <c:pt idx="275">
                  <c:v>1.7785</c:v>
                </c:pt>
                <c:pt idx="276">
                  <c:v>1.782999999999998</c:v>
                </c:pt>
                <c:pt idx="277">
                  <c:v>1.789833333329997</c:v>
                </c:pt>
                <c:pt idx="278">
                  <c:v>1.791833333329997</c:v>
                </c:pt>
                <c:pt idx="279">
                  <c:v>1.794833333329998</c:v>
                </c:pt>
                <c:pt idx="280">
                  <c:v>1.798999999999998</c:v>
                </c:pt>
                <c:pt idx="281">
                  <c:v>1.803499999999997</c:v>
                </c:pt>
                <c:pt idx="282">
                  <c:v>1.807333333329997</c:v>
                </c:pt>
                <c:pt idx="283">
                  <c:v>1.811333333329997</c:v>
                </c:pt>
                <c:pt idx="284">
                  <c:v>1.815333333329997</c:v>
                </c:pt>
                <c:pt idx="285">
                  <c:v>1.82016666667</c:v>
                </c:pt>
                <c:pt idx="286">
                  <c:v>1.823666666669997</c:v>
                </c:pt>
                <c:pt idx="287">
                  <c:v>1.82616666667</c:v>
                </c:pt>
                <c:pt idx="288">
                  <c:v>1.831333333329997</c:v>
                </c:pt>
                <c:pt idx="289">
                  <c:v>1.84083333333</c:v>
                </c:pt>
                <c:pt idx="290">
                  <c:v>1.84883333333</c:v>
                </c:pt>
                <c:pt idx="291">
                  <c:v>1.8545</c:v>
                </c:pt>
                <c:pt idx="292">
                  <c:v>1.8565</c:v>
                </c:pt>
                <c:pt idx="293">
                  <c:v>1.859499999999998</c:v>
                </c:pt>
                <c:pt idx="294">
                  <c:v>1.8625</c:v>
                </c:pt>
                <c:pt idx="295">
                  <c:v>1.86666666667</c:v>
                </c:pt>
                <c:pt idx="296">
                  <c:v>1.872</c:v>
                </c:pt>
                <c:pt idx="297">
                  <c:v>1.874</c:v>
                </c:pt>
                <c:pt idx="298">
                  <c:v>1.877499999999998</c:v>
                </c:pt>
                <c:pt idx="299">
                  <c:v>1.881</c:v>
                </c:pt>
                <c:pt idx="300">
                  <c:v>1.8855</c:v>
                </c:pt>
                <c:pt idx="301">
                  <c:v>1.89016666667</c:v>
                </c:pt>
                <c:pt idx="302">
                  <c:v>1.90016666667</c:v>
                </c:pt>
                <c:pt idx="303">
                  <c:v>1.90633333333</c:v>
                </c:pt>
                <c:pt idx="304">
                  <c:v>1.9345</c:v>
                </c:pt>
                <c:pt idx="305">
                  <c:v>1.943</c:v>
                </c:pt>
                <c:pt idx="306">
                  <c:v>1.9495</c:v>
                </c:pt>
                <c:pt idx="307">
                  <c:v>1.95233333333</c:v>
                </c:pt>
                <c:pt idx="308">
                  <c:v>1.95483333333</c:v>
                </c:pt>
                <c:pt idx="309">
                  <c:v>1.95633333333</c:v>
                </c:pt>
                <c:pt idx="310">
                  <c:v>1.95983333333</c:v>
                </c:pt>
                <c:pt idx="311">
                  <c:v>1.9645</c:v>
                </c:pt>
                <c:pt idx="312">
                  <c:v>1.96766666667</c:v>
                </c:pt>
                <c:pt idx="313">
                  <c:v>1.97333333333</c:v>
                </c:pt>
                <c:pt idx="314">
                  <c:v>1.978166666670002</c:v>
                </c:pt>
                <c:pt idx="315">
                  <c:v>1.98566666667</c:v>
                </c:pt>
                <c:pt idx="316">
                  <c:v>1.99133333333</c:v>
                </c:pt>
                <c:pt idx="317">
                  <c:v>1.99483333333</c:v>
                </c:pt>
                <c:pt idx="318">
                  <c:v>1.99866666667</c:v>
                </c:pt>
                <c:pt idx="319">
                  <c:v>2.002499999999998</c:v>
                </c:pt>
                <c:pt idx="320">
                  <c:v>2.00483333333</c:v>
                </c:pt>
                <c:pt idx="321">
                  <c:v>2.01816666667</c:v>
                </c:pt>
                <c:pt idx="322">
                  <c:v>2.023</c:v>
                </c:pt>
                <c:pt idx="323">
                  <c:v>2.02766666667</c:v>
                </c:pt>
                <c:pt idx="324">
                  <c:v>2.03466666667</c:v>
                </c:pt>
                <c:pt idx="325">
                  <c:v>2.04216666667</c:v>
                </c:pt>
                <c:pt idx="326">
                  <c:v>2.046833333329998</c:v>
                </c:pt>
                <c:pt idx="327">
                  <c:v>2.04966666667</c:v>
                </c:pt>
                <c:pt idx="328">
                  <c:v>2.0535</c:v>
                </c:pt>
                <c:pt idx="329">
                  <c:v>2.056999999999998</c:v>
                </c:pt>
                <c:pt idx="330">
                  <c:v>2.06216666667</c:v>
                </c:pt>
                <c:pt idx="331">
                  <c:v>2.065833333329999</c:v>
                </c:pt>
                <c:pt idx="332">
                  <c:v>2.072333333329999</c:v>
                </c:pt>
                <c:pt idx="333">
                  <c:v>2.07916666667</c:v>
                </c:pt>
                <c:pt idx="334">
                  <c:v>2.08466666667</c:v>
                </c:pt>
                <c:pt idx="335">
                  <c:v>2.09</c:v>
                </c:pt>
                <c:pt idx="336">
                  <c:v>2.095</c:v>
                </c:pt>
                <c:pt idx="337">
                  <c:v>2.0985</c:v>
                </c:pt>
                <c:pt idx="338">
                  <c:v>2.10266666667</c:v>
                </c:pt>
                <c:pt idx="339">
                  <c:v>2.10766666667</c:v>
                </c:pt>
                <c:pt idx="340">
                  <c:v>2.11133333333</c:v>
                </c:pt>
                <c:pt idx="341">
                  <c:v>2.11733333333</c:v>
                </c:pt>
                <c:pt idx="342">
                  <c:v>2.11933333333</c:v>
                </c:pt>
                <c:pt idx="343">
                  <c:v>2.12466666667</c:v>
                </c:pt>
                <c:pt idx="344">
                  <c:v>2.13166666667</c:v>
                </c:pt>
                <c:pt idx="345">
                  <c:v>2.138</c:v>
                </c:pt>
                <c:pt idx="346">
                  <c:v>2.1425</c:v>
                </c:pt>
                <c:pt idx="347">
                  <c:v>2.146</c:v>
                </c:pt>
                <c:pt idx="348">
                  <c:v>2.1505</c:v>
                </c:pt>
                <c:pt idx="349">
                  <c:v>2.15416666667</c:v>
                </c:pt>
                <c:pt idx="350">
                  <c:v>2.15766666667</c:v>
                </c:pt>
                <c:pt idx="351">
                  <c:v>2.16233333333</c:v>
                </c:pt>
                <c:pt idx="352">
                  <c:v>2.166</c:v>
                </c:pt>
                <c:pt idx="353">
                  <c:v>2.171833333329998</c:v>
                </c:pt>
                <c:pt idx="354">
                  <c:v>2.17516666667</c:v>
                </c:pt>
                <c:pt idx="355">
                  <c:v>2.1785</c:v>
                </c:pt>
                <c:pt idx="356">
                  <c:v>2.18183333333</c:v>
                </c:pt>
                <c:pt idx="357">
                  <c:v>2.186</c:v>
                </c:pt>
                <c:pt idx="358">
                  <c:v>2.1905</c:v>
                </c:pt>
                <c:pt idx="359">
                  <c:v>2.196</c:v>
                </c:pt>
                <c:pt idx="360">
                  <c:v>2.203166666670005</c:v>
                </c:pt>
                <c:pt idx="361">
                  <c:v>2.207333333330001</c:v>
                </c:pt>
                <c:pt idx="362">
                  <c:v>2.20933333333</c:v>
                </c:pt>
                <c:pt idx="363">
                  <c:v>2.212499999999998</c:v>
                </c:pt>
                <c:pt idx="364">
                  <c:v>2.217</c:v>
                </c:pt>
                <c:pt idx="365">
                  <c:v>2.22283333333</c:v>
                </c:pt>
                <c:pt idx="366">
                  <c:v>2.22783333333</c:v>
                </c:pt>
                <c:pt idx="367">
                  <c:v>2.23</c:v>
                </c:pt>
                <c:pt idx="368">
                  <c:v>2.2345</c:v>
                </c:pt>
                <c:pt idx="369">
                  <c:v>2.237</c:v>
                </c:pt>
                <c:pt idx="370">
                  <c:v>2.240166666670004</c:v>
                </c:pt>
                <c:pt idx="371">
                  <c:v>2.243333333330001</c:v>
                </c:pt>
                <c:pt idx="372">
                  <c:v>2.249166666670001</c:v>
                </c:pt>
                <c:pt idx="373">
                  <c:v>2.2535</c:v>
                </c:pt>
                <c:pt idx="374">
                  <c:v>2.25883333333</c:v>
                </c:pt>
                <c:pt idx="375">
                  <c:v>2.26433333333</c:v>
                </c:pt>
                <c:pt idx="376">
                  <c:v>2.26833333333</c:v>
                </c:pt>
                <c:pt idx="377">
                  <c:v>2.272833333329998</c:v>
                </c:pt>
                <c:pt idx="378">
                  <c:v>2.275833333329999</c:v>
                </c:pt>
                <c:pt idx="379">
                  <c:v>2.282</c:v>
                </c:pt>
                <c:pt idx="380">
                  <c:v>2.29266666667</c:v>
                </c:pt>
                <c:pt idx="381">
                  <c:v>2.29633333333</c:v>
                </c:pt>
                <c:pt idx="382">
                  <c:v>2.30116666667</c:v>
                </c:pt>
                <c:pt idx="383">
                  <c:v>2.30416666667</c:v>
                </c:pt>
                <c:pt idx="384">
                  <c:v>2.309499999999998</c:v>
                </c:pt>
                <c:pt idx="385">
                  <c:v>2.312833333329993</c:v>
                </c:pt>
                <c:pt idx="386">
                  <c:v>2.31716666667</c:v>
                </c:pt>
                <c:pt idx="387">
                  <c:v>2.321</c:v>
                </c:pt>
                <c:pt idx="388">
                  <c:v>2.326499999999997</c:v>
                </c:pt>
                <c:pt idx="389">
                  <c:v>2.330499999999997</c:v>
                </c:pt>
                <c:pt idx="390">
                  <c:v>2.333999999999999</c:v>
                </c:pt>
                <c:pt idx="391">
                  <c:v>2.33716666667</c:v>
                </c:pt>
                <c:pt idx="392">
                  <c:v>2.34533333333</c:v>
                </c:pt>
                <c:pt idx="393">
                  <c:v>2.348833333329999</c:v>
                </c:pt>
                <c:pt idx="394">
                  <c:v>2.35333333333</c:v>
                </c:pt>
                <c:pt idx="395">
                  <c:v>2.35733333333</c:v>
                </c:pt>
                <c:pt idx="396">
                  <c:v>2.360833333329999</c:v>
                </c:pt>
                <c:pt idx="397">
                  <c:v>2.364</c:v>
                </c:pt>
                <c:pt idx="398">
                  <c:v>2.366666666669999</c:v>
                </c:pt>
                <c:pt idx="399">
                  <c:v>2.372999999999997</c:v>
                </c:pt>
                <c:pt idx="400">
                  <c:v>2.378499999999997</c:v>
                </c:pt>
                <c:pt idx="401">
                  <c:v>2.38216666667</c:v>
                </c:pt>
                <c:pt idx="402">
                  <c:v>2.387</c:v>
                </c:pt>
                <c:pt idx="403">
                  <c:v>2.388833333329999</c:v>
                </c:pt>
                <c:pt idx="404">
                  <c:v>2.391333333329998</c:v>
                </c:pt>
                <c:pt idx="405">
                  <c:v>2.399499999999996</c:v>
                </c:pt>
                <c:pt idx="406">
                  <c:v>2.40216666667</c:v>
                </c:pt>
                <c:pt idx="407">
                  <c:v>2.40866666667</c:v>
                </c:pt>
                <c:pt idx="408">
                  <c:v>2.41116666667</c:v>
                </c:pt>
                <c:pt idx="409">
                  <c:v>2.41716666667</c:v>
                </c:pt>
                <c:pt idx="410">
                  <c:v>2.420833333329999</c:v>
                </c:pt>
                <c:pt idx="411">
                  <c:v>2.42466666667</c:v>
                </c:pt>
                <c:pt idx="412">
                  <c:v>2.434499999999998</c:v>
                </c:pt>
                <c:pt idx="413">
                  <c:v>2.438499999999998</c:v>
                </c:pt>
                <c:pt idx="414">
                  <c:v>2.441833333329998</c:v>
                </c:pt>
                <c:pt idx="415">
                  <c:v>2.44566666667</c:v>
                </c:pt>
                <c:pt idx="416">
                  <c:v>2.455499999999997</c:v>
                </c:pt>
                <c:pt idx="417">
                  <c:v>2.4615</c:v>
                </c:pt>
                <c:pt idx="418">
                  <c:v>2.46833333333</c:v>
                </c:pt>
                <c:pt idx="419">
                  <c:v>2.475833333329997</c:v>
                </c:pt>
                <c:pt idx="420">
                  <c:v>2.478</c:v>
                </c:pt>
                <c:pt idx="421">
                  <c:v>2.48033333333</c:v>
                </c:pt>
                <c:pt idx="422">
                  <c:v>2.4845</c:v>
                </c:pt>
                <c:pt idx="423">
                  <c:v>2.48783333333</c:v>
                </c:pt>
                <c:pt idx="424">
                  <c:v>2.4895</c:v>
                </c:pt>
                <c:pt idx="425">
                  <c:v>2.494</c:v>
                </c:pt>
                <c:pt idx="426">
                  <c:v>2.499</c:v>
                </c:pt>
                <c:pt idx="427">
                  <c:v>2.50616666667</c:v>
                </c:pt>
                <c:pt idx="428">
                  <c:v>2.51416666667</c:v>
                </c:pt>
                <c:pt idx="429">
                  <c:v>2.524</c:v>
                </c:pt>
                <c:pt idx="430">
                  <c:v>2.52833333333</c:v>
                </c:pt>
                <c:pt idx="431">
                  <c:v>2.53316666667</c:v>
                </c:pt>
                <c:pt idx="432">
                  <c:v>2.53833333333</c:v>
                </c:pt>
                <c:pt idx="433">
                  <c:v>2.541</c:v>
                </c:pt>
                <c:pt idx="434">
                  <c:v>2.54383333333</c:v>
                </c:pt>
                <c:pt idx="435">
                  <c:v>2.54666666667</c:v>
                </c:pt>
                <c:pt idx="436">
                  <c:v>2.5505</c:v>
                </c:pt>
                <c:pt idx="437">
                  <c:v>2.552499999999997</c:v>
                </c:pt>
                <c:pt idx="438">
                  <c:v>2.556666666669998</c:v>
                </c:pt>
                <c:pt idx="439">
                  <c:v>2.560166666670001</c:v>
                </c:pt>
                <c:pt idx="440">
                  <c:v>2.56466666667</c:v>
                </c:pt>
                <c:pt idx="441">
                  <c:v>2.571833333329997</c:v>
                </c:pt>
                <c:pt idx="442">
                  <c:v>2.573833333329999</c:v>
                </c:pt>
                <c:pt idx="443">
                  <c:v>2.576333333329999</c:v>
                </c:pt>
                <c:pt idx="444">
                  <c:v>2.58366666667</c:v>
                </c:pt>
                <c:pt idx="445">
                  <c:v>2.5885</c:v>
                </c:pt>
                <c:pt idx="446">
                  <c:v>2.59316666667</c:v>
                </c:pt>
                <c:pt idx="447">
                  <c:v>2.59816666667</c:v>
                </c:pt>
                <c:pt idx="448">
                  <c:v>2.602833333329999</c:v>
                </c:pt>
                <c:pt idx="449">
                  <c:v>2.60633333333</c:v>
                </c:pt>
                <c:pt idx="450">
                  <c:v>2.60883333333</c:v>
                </c:pt>
                <c:pt idx="451">
                  <c:v>2.610833333329999</c:v>
                </c:pt>
                <c:pt idx="452">
                  <c:v>2.61433333333</c:v>
                </c:pt>
                <c:pt idx="453">
                  <c:v>2.61816666667</c:v>
                </c:pt>
                <c:pt idx="454">
                  <c:v>2.62583333333</c:v>
                </c:pt>
                <c:pt idx="455">
                  <c:v>2.62916666667</c:v>
                </c:pt>
                <c:pt idx="456">
                  <c:v>2.63333333333</c:v>
                </c:pt>
                <c:pt idx="457">
                  <c:v>2.63833333333</c:v>
                </c:pt>
                <c:pt idx="458">
                  <c:v>2.64233333333</c:v>
                </c:pt>
                <c:pt idx="459">
                  <c:v>2.646833333329999</c:v>
                </c:pt>
                <c:pt idx="460">
                  <c:v>2.655833333329998</c:v>
                </c:pt>
                <c:pt idx="461">
                  <c:v>2.6595</c:v>
                </c:pt>
                <c:pt idx="462">
                  <c:v>2.663166666670005</c:v>
                </c:pt>
                <c:pt idx="463">
                  <c:v>2.667166666670005</c:v>
                </c:pt>
                <c:pt idx="464">
                  <c:v>2.67133333333</c:v>
                </c:pt>
                <c:pt idx="465">
                  <c:v>2.674833333329999</c:v>
                </c:pt>
                <c:pt idx="466">
                  <c:v>2.676666666669999</c:v>
                </c:pt>
                <c:pt idx="467">
                  <c:v>2.6815</c:v>
                </c:pt>
                <c:pt idx="468">
                  <c:v>2.68583333333</c:v>
                </c:pt>
                <c:pt idx="469">
                  <c:v>2.688166666670004</c:v>
                </c:pt>
                <c:pt idx="470">
                  <c:v>2.692499999999998</c:v>
                </c:pt>
                <c:pt idx="471">
                  <c:v>2.697166666670001</c:v>
                </c:pt>
                <c:pt idx="472">
                  <c:v>2.699833333329998</c:v>
                </c:pt>
                <c:pt idx="473">
                  <c:v>2.71216666667</c:v>
                </c:pt>
                <c:pt idx="474">
                  <c:v>2.7155</c:v>
                </c:pt>
                <c:pt idx="475">
                  <c:v>2.71966666667</c:v>
                </c:pt>
                <c:pt idx="476">
                  <c:v>2.72133333333</c:v>
                </c:pt>
                <c:pt idx="477">
                  <c:v>2.7265</c:v>
                </c:pt>
                <c:pt idx="478">
                  <c:v>2.73266666667</c:v>
                </c:pt>
                <c:pt idx="479">
                  <c:v>2.73416666667</c:v>
                </c:pt>
                <c:pt idx="480">
                  <c:v>2.739</c:v>
                </c:pt>
                <c:pt idx="481">
                  <c:v>2.74883333333</c:v>
                </c:pt>
                <c:pt idx="482">
                  <c:v>2.755833333329999</c:v>
                </c:pt>
                <c:pt idx="483">
                  <c:v>2.75883333333</c:v>
                </c:pt>
                <c:pt idx="484">
                  <c:v>2.761166666670001</c:v>
                </c:pt>
                <c:pt idx="485">
                  <c:v>2.764166666670005</c:v>
                </c:pt>
                <c:pt idx="486">
                  <c:v>2.767</c:v>
                </c:pt>
                <c:pt idx="487">
                  <c:v>2.771</c:v>
                </c:pt>
                <c:pt idx="488">
                  <c:v>2.77383333333</c:v>
                </c:pt>
                <c:pt idx="489">
                  <c:v>2.77533333333</c:v>
                </c:pt>
                <c:pt idx="490">
                  <c:v>2.7815</c:v>
                </c:pt>
                <c:pt idx="491">
                  <c:v>2.783333333330001</c:v>
                </c:pt>
                <c:pt idx="492">
                  <c:v>2.78783333333</c:v>
                </c:pt>
                <c:pt idx="493">
                  <c:v>2.79816666667</c:v>
                </c:pt>
                <c:pt idx="494">
                  <c:v>2.80766666667</c:v>
                </c:pt>
                <c:pt idx="495">
                  <c:v>2.809666666669999</c:v>
                </c:pt>
                <c:pt idx="496">
                  <c:v>2.813499999999998</c:v>
                </c:pt>
                <c:pt idx="497">
                  <c:v>2.816166666669999</c:v>
                </c:pt>
                <c:pt idx="498">
                  <c:v>2.82</c:v>
                </c:pt>
                <c:pt idx="499">
                  <c:v>2.821999999999999</c:v>
                </c:pt>
                <c:pt idx="500">
                  <c:v>2.82716666667</c:v>
                </c:pt>
                <c:pt idx="501">
                  <c:v>2.834666666669999</c:v>
                </c:pt>
                <c:pt idx="502">
                  <c:v>2.838333333329999</c:v>
                </c:pt>
                <c:pt idx="503">
                  <c:v>2.841833333329998</c:v>
                </c:pt>
                <c:pt idx="504">
                  <c:v>2.8485</c:v>
                </c:pt>
                <c:pt idx="505">
                  <c:v>2.853499999999998</c:v>
                </c:pt>
                <c:pt idx="506">
                  <c:v>2.85916666667</c:v>
                </c:pt>
                <c:pt idx="507">
                  <c:v>2.862499999999997</c:v>
                </c:pt>
                <c:pt idx="508">
                  <c:v>2.8685</c:v>
                </c:pt>
                <c:pt idx="509">
                  <c:v>2.871999999999998</c:v>
                </c:pt>
                <c:pt idx="510">
                  <c:v>2.877499999999998</c:v>
                </c:pt>
                <c:pt idx="511">
                  <c:v>2.882499999999997</c:v>
                </c:pt>
                <c:pt idx="512">
                  <c:v>2.885833333329998</c:v>
                </c:pt>
                <c:pt idx="513">
                  <c:v>2.89</c:v>
                </c:pt>
                <c:pt idx="514">
                  <c:v>2.899333333329999</c:v>
                </c:pt>
                <c:pt idx="515">
                  <c:v>2.9055</c:v>
                </c:pt>
                <c:pt idx="516">
                  <c:v>2.9075</c:v>
                </c:pt>
                <c:pt idx="517">
                  <c:v>2.909833333329998</c:v>
                </c:pt>
                <c:pt idx="518">
                  <c:v>2.91433333333</c:v>
                </c:pt>
                <c:pt idx="519">
                  <c:v>2.916833333329994</c:v>
                </c:pt>
                <c:pt idx="520">
                  <c:v>2.92333333333</c:v>
                </c:pt>
                <c:pt idx="521">
                  <c:v>2.926</c:v>
                </c:pt>
                <c:pt idx="522">
                  <c:v>2.932499999999995</c:v>
                </c:pt>
                <c:pt idx="523">
                  <c:v>2.939666666669999</c:v>
                </c:pt>
                <c:pt idx="524">
                  <c:v>2.944833333329999</c:v>
                </c:pt>
                <c:pt idx="525">
                  <c:v>2.94866666667</c:v>
                </c:pt>
                <c:pt idx="526">
                  <c:v>2.95433333333</c:v>
                </c:pt>
                <c:pt idx="527">
                  <c:v>2.958999999999999</c:v>
                </c:pt>
                <c:pt idx="528">
                  <c:v>2.96033333333</c:v>
                </c:pt>
                <c:pt idx="529">
                  <c:v>2.96766666667</c:v>
                </c:pt>
                <c:pt idx="530">
                  <c:v>2.969833333329999</c:v>
                </c:pt>
                <c:pt idx="531">
                  <c:v>2.97716666667</c:v>
                </c:pt>
                <c:pt idx="532">
                  <c:v>2.982833333329998</c:v>
                </c:pt>
                <c:pt idx="533">
                  <c:v>2.987</c:v>
                </c:pt>
                <c:pt idx="534">
                  <c:v>2.99066666667</c:v>
                </c:pt>
                <c:pt idx="535">
                  <c:v>2.99516666667</c:v>
                </c:pt>
                <c:pt idx="536">
                  <c:v>2.996999999999998</c:v>
                </c:pt>
                <c:pt idx="537">
                  <c:v>2.99916666667</c:v>
                </c:pt>
                <c:pt idx="538">
                  <c:v>3.00816666667</c:v>
                </c:pt>
                <c:pt idx="539">
                  <c:v>3.011999999999999</c:v>
                </c:pt>
                <c:pt idx="540">
                  <c:v>3.015999999999999</c:v>
                </c:pt>
                <c:pt idx="541">
                  <c:v>3.019499999999997</c:v>
                </c:pt>
                <c:pt idx="542">
                  <c:v>3.02816666667</c:v>
                </c:pt>
                <c:pt idx="543">
                  <c:v>3.03533333333</c:v>
                </c:pt>
                <c:pt idx="544">
                  <c:v>3.04166666667</c:v>
                </c:pt>
                <c:pt idx="545">
                  <c:v>3.04666666667</c:v>
                </c:pt>
                <c:pt idx="546">
                  <c:v>3.055999999999999</c:v>
                </c:pt>
                <c:pt idx="547">
                  <c:v>3.0625</c:v>
                </c:pt>
                <c:pt idx="548">
                  <c:v>3.07</c:v>
                </c:pt>
                <c:pt idx="549">
                  <c:v>3.07766666667</c:v>
                </c:pt>
                <c:pt idx="550">
                  <c:v>3.08533333333</c:v>
                </c:pt>
                <c:pt idx="551">
                  <c:v>3.092499999999997</c:v>
                </c:pt>
                <c:pt idx="552">
                  <c:v>3.1</c:v>
                </c:pt>
                <c:pt idx="553">
                  <c:v>3.11116666667</c:v>
                </c:pt>
                <c:pt idx="554">
                  <c:v>3.122</c:v>
                </c:pt>
                <c:pt idx="555">
                  <c:v>3.12783333333</c:v>
                </c:pt>
                <c:pt idx="556">
                  <c:v>3.13866666667</c:v>
                </c:pt>
                <c:pt idx="557">
                  <c:v>3.14733333333</c:v>
                </c:pt>
                <c:pt idx="558">
                  <c:v>3.15616666667</c:v>
                </c:pt>
                <c:pt idx="559">
                  <c:v>3.16133333333</c:v>
                </c:pt>
                <c:pt idx="560">
                  <c:v>3.171833333329998</c:v>
                </c:pt>
                <c:pt idx="561">
                  <c:v>3.17733333333</c:v>
                </c:pt>
                <c:pt idx="562">
                  <c:v>3.18616666667</c:v>
                </c:pt>
                <c:pt idx="563">
                  <c:v>3.1975</c:v>
                </c:pt>
                <c:pt idx="564">
                  <c:v>3.2105</c:v>
                </c:pt>
                <c:pt idx="565">
                  <c:v>3.224166666670004</c:v>
                </c:pt>
                <c:pt idx="566">
                  <c:v>3.23333333333</c:v>
                </c:pt>
                <c:pt idx="567">
                  <c:v>3.24233333333</c:v>
                </c:pt>
                <c:pt idx="568">
                  <c:v>3.25216666667</c:v>
                </c:pt>
                <c:pt idx="569">
                  <c:v>3.25866666667</c:v>
                </c:pt>
                <c:pt idx="570">
                  <c:v>3.2665</c:v>
                </c:pt>
                <c:pt idx="571">
                  <c:v>3.27366666667</c:v>
                </c:pt>
                <c:pt idx="572">
                  <c:v>3.280500000000004</c:v>
                </c:pt>
                <c:pt idx="573">
                  <c:v>3.2945</c:v>
                </c:pt>
                <c:pt idx="574">
                  <c:v>3.30533333333</c:v>
                </c:pt>
                <c:pt idx="575">
                  <c:v>3.313666666669999</c:v>
                </c:pt>
                <c:pt idx="576">
                  <c:v>3.326499999999997</c:v>
                </c:pt>
                <c:pt idx="577">
                  <c:v>3.337499999999998</c:v>
                </c:pt>
                <c:pt idx="578">
                  <c:v>3.348</c:v>
                </c:pt>
                <c:pt idx="579">
                  <c:v>3.354999999999998</c:v>
                </c:pt>
                <c:pt idx="580">
                  <c:v>3.36066666667</c:v>
                </c:pt>
                <c:pt idx="581">
                  <c:v>3.371666666669998</c:v>
                </c:pt>
                <c:pt idx="582">
                  <c:v>3.37716666667</c:v>
                </c:pt>
                <c:pt idx="583">
                  <c:v>3.38466666667</c:v>
                </c:pt>
                <c:pt idx="584">
                  <c:v>3.38966666667</c:v>
                </c:pt>
                <c:pt idx="585">
                  <c:v>3.39733333333</c:v>
                </c:pt>
                <c:pt idx="586">
                  <c:v>3.402499999999997</c:v>
                </c:pt>
                <c:pt idx="587">
                  <c:v>3.41</c:v>
                </c:pt>
                <c:pt idx="588">
                  <c:v>3.416999999999997</c:v>
                </c:pt>
                <c:pt idx="589">
                  <c:v>3.42833333333</c:v>
                </c:pt>
                <c:pt idx="590">
                  <c:v>3.434666666669999</c:v>
                </c:pt>
                <c:pt idx="591">
                  <c:v>3.44116666667</c:v>
                </c:pt>
                <c:pt idx="592">
                  <c:v>3.44566666667</c:v>
                </c:pt>
                <c:pt idx="593">
                  <c:v>3.451333333329999</c:v>
                </c:pt>
                <c:pt idx="594">
                  <c:v>3.46766666667</c:v>
                </c:pt>
                <c:pt idx="595">
                  <c:v>3.472999999999997</c:v>
                </c:pt>
                <c:pt idx="596">
                  <c:v>3.48166666667</c:v>
                </c:pt>
                <c:pt idx="597">
                  <c:v>3.48666666667</c:v>
                </c:pt>
                <c:pt idx="598">
                  <c:v>3.50116666667</c:v>
                </c:pt>
                <c:pt idx="599">
                  <c:v>3.508</c:v>
                </c:pt>
                <c:pt idx="600">
                  <c:v>3.51333333333</c:v>
                </c:pt>
                <c:pt idx="601">
                  <c:v>3.519333333329999</c:v>
                </c:pt>
                <c:pt idx="602">
                  <c:v>3.531</c:v>
                </c:pt>
                <c:pt idx="603">
                  <c:v>3.539833333329997</c:v>
                </c:pt>
                <c:pt idx="604">
                  <c:v>3.548</c:v>
                </c:pt>
                <c:pt idx="605">
                  <c:v>3.558833333329998</c:v>
                </c:pt>
                <c:pt idx="606">
                  <c:v>3.565833333329999</c:v>
                </c:pt>
                <c:pt idx="607">
                  <c:v>3.572499999999997</c:v>
                </c:pt>
                <c:pt idx="608">
                  <c:v>3.58433333333</c:v>
                </c:pt>
                <c:pt idx="609">
                  <c:v>3.592833333329997</c:v>
                </c:pt>
                <c:pt idx="610">
                  <c:v>3.602833333329999</c:v>
                </c:pt>
                <c:pt idx="611">
                  <c:v>3.61216666667</c:v>
                </c:pt>
                <c:pt idx="612">
                  <c:v>3.623166666670004</c:v>
                </c:pt>
                <c:pt idx="613">
                  <c:v>3.63</c:v>
                </c:pt>
                <c:pt idx="614">
                  <c:v>3.634833333329999</c:v>
                </c:pt>
                <c:pt idx="615">
                  <c:v>3.643</c:v>
                </c:pt>
                <c:pt idx="616">
                  <c:v>3.65383333333</c:v>
                </c:pt>
                <c:pt idx="617">
                  <c:v>3.66433333333</c:v>
                </c:pt>
                <c:pt idx="618">
                  <c:v>3.67133333333</c:v>
                </c:pt>
                <c:pt idx="619">
                  <c:v>3.68216666667</c:v>
                </c:pt>
                <c:pt idx="620">
                  <c:v>3.689166666670001</c:v>
                </c:pt>
                <c:pt idx="621">
                  <c:v>3.6975</c:v>
                </c:pt>
                <c:pt idx="622">
                  <c:v>3.703500000000005</c:v>
                </c:pt>
                <c:pt idx="623">
                  <c:v>3.712499999999998</c:v>
                </c:pt>
                <c:pt idx="624">
                  <c:v>3.726</c:v>
                </c:pt>
                <c:pt idx="625">
                  <c:v>3.73816666667</c:v>
                </c:pt>
                <c:pt idx="626">
                  <c:v>3.74433333333</c:v>
                </c:pt>
                <c:pt idx="627">
                  <c:v>3.74883333333</c:v>
                </c:pt>
                <c:pt idx="628">
                  <c:v>3.755833333329999</c:v>
                </c:pt>
                <c:pt idx="629">
                  <c:v>3.7625</c:v>
                </c:pt>
                <c:pt idx="630">
                  <c:v>3.775833333329999</c:v>
                </c:pt>
                <c:pt idx="631">
                  <c:v>3.785</c:v>
                </c:pt>
                <c:pt idx="632">
                  <c:v>3.794</c:v>
                </c:pt>
                <c:pt idx="633">
                  <c:v>3.80616666667</c:v>
                </c:pt>
                <c:pt idx="634">
                  <c:v>3.811999999999997</c:v>
                </c:pt>
                <c:pt idx="635">
                  <c:v>3.82516666667</c:v>
                </c:pt>
                <c:pt idx="636">
                  <c:v>3.833833333329998</c:v>
                </c:pt>
                <c:pt idx="637">
                  <c:v>3.84566666667</c:v>
                </c:pt>
                <c:pt idx="638">
                  <c:v>3.85416666667</c:v>
                </c:pt>
                <c:pt idx="639">
                  <c:v>3.866666666669999</c:v>
                </c:pt>
                <c:pt idx="640">
                  <c:v>3.872166666669999</c:v>
                </c:pt>
                <c:pt idx="641">
                  <c:v>3.88116666667</c:v>
                </c:pt>
                <c:pt idx="642">
                  <c:v>3.888833333329999</c:v>
                </c:pt>
                <c:pt idx="643">
                  <c:v>3.90316666667</c:v>
                </c:pt>
                <c:pt idx="644">
                  <c:v>3.91116666667</c:v>
                </c:pt>
                <c:pt idx="645">
                  <c:v>3.92233333333</c:v>
                </c:pt>
                <c:pt idx="646">
                  <c:v>3.9295</c:v>
                </c:pt>
                <c:pt idx="647">
                  <c:v>3.94166666667</c:v>
                </c:pt>
                <c:pt idx="648">
                  <c:v>3.95</c:v>
                </c:pt>
                <c:pt idx="649">
                  <c:v>3.963</c:v>
                </c:pt>
                <c:pt idx="650">
                  <c:v>3.97033333333</c:v>
                </c:pt>
                <c:pt idx="651">
                  <c:v>3.98816666667</c:v>
                </c:pt>
                <c:pt idx="652">
                  <c:v>3.994</c:v>
                </c:pt>
                <c:pt idx="653">
                  <c:v>4.0055</c:v>
                </c:pt>
                <c:pt idx="654">
                  <c:v>4.014999999999991</c:v>
                </c:pt>
                <c:pt idx="655">
                  <c:v>4.02366666666999</c:v>
                </c:pt>
                <c:pt idx="656">
                  <c:v>4.03266666667</c:v>
                </c:pt>
                <c:pt idx="657">
                  <c:v>4.04</c:v>
                </c:pt>
                <c:pt idx="658">
                  <c:v>4.049</c:v>
                </c:pt>
                <c:pt idx="659">
                  <c:v>4.05566666666999</c:v>
                </c:pt>
                <c:pt idx="660">
                  <c:v>4.06833333333</c:v>
                </c:pt>
                <c:pt idx="661">
                  <c:v>4.073166666669991</c:v>
                </c:pt>
                <c:pt idx="662">
                  <c:v>4.0785</c:v>
                </c:pt>
                <c:pt idx="663">
                  <c:v>4.0835</c:v>
                </c:pt>
                <c:pt idx="664">
                  <c:v>4.08833333333</c:v>
                </c:pt>
                <c:pt idx="665">
                  <c:v>4.09233333333</c:v>
                </c:pt>
                <c:pt idx="666">
                  <c:v>4.097333333329995</c:v>
                </c:pt>
                <c:pt idx="667">
                  <c:v>4.104166666669981</c:v>
                </c:pt>
                <c:pt idx="668">
                  <c:v>4.115499999999995</c:v>
                </c:pt>
                <c:pt idx="669">
                  <c:v>4.120499999999994</c:v>
                </c:pt>
                <c:pt idx="670">
                  <c:v>4.127666666669984</c:v>
                </c:pt>
                <c:pt idx="671">
                  <c:v>4.13883333333</c:v>
                </c:pt>
                <c:pt idx="672">
                  <c:v>4.149666666669995</c:v>
                </c:pt>
                <c:pt idx="673">
                  <c:v>4.15933333333</c:v>
                </c:pt>
                <c:pt idx="674">
                  <c:v>4.168333333329991</c:v>
                </c:pt>
                <c:pt idx="675">
                  <c:v>4.18133333333</c:v>
                </c:pt>
                <c:pt idx="676">
                  <c:v>4.188166666669985</c:v>
                </c:pt>
                <c:pt idx="677">
                  <c:v>4.194166666669979</c:v>
                </c:pt>
                <c:pt idx="678">
                  <c:v>4.20666666667</c:v>
                </c:pt>
                <c:pt idx="679">
                  <c:v>4.220499999999999</c:v>
                </c:pt>
                <c:pt idx="680">
                  <c:v>4.233166666669995</c:v>
                </c:pt>
                <c:pt idx="681">
                  <c:v>4.23766666667</c:v>
                </c:pt>
                <c:pt idx="682">
                  <c:v>4.242</c:v>
                </c:pt>
                <c:pt idx="683">
                  <c:v>4.24933333333001</c:v>
                </c:pt>
                <c:pt idx="684">
                  <c:v>4.25733333333</c:v>
                </c:pt>
                <c:pt idx="685">
                  <c:v>4.267166666669984</c:v>
                </c:pt>
                <c:pt idx="686">
                  <c:v>4.27283333333</c:v>
                </c:pt>
                <c:pt idx="687">
                  <c:v>4.28283333333</c:v>
                </c:pt>
                <c:pt idx="688">
                  <c:v>4.28883333333</c:v>
                </c:pt>
                <c:pt idx="689">
                  <c:v>4.295166666669988</c:v>
                </c:pt>
                <c:pt idx="690">
                  <c:v>4.30233333333</c:v>
                </c:pt>
                <c:pt idx="691">
                  <c:v>4.3095</c:v>
                </c:pt>
                <c:pt idx="692">
                  <c:v>4.314999999999991</c:v>
                </c:pt>
                <c:pt idx="693">
                  <c:v>4.323499999999997</c:v>
                </c:pt>
                <c:pt idx="694">
                  <c:v>4.33433333333</c:v>
                </c:pt>
                <c:pt idx="695">
                  <c:v>4.3405</c:v>
                </c:pt>
                <c:pt idx="696">
                  <c:v>4.347666666669991</c:v>
                </c:pt>
                <c:pt idx="697">
                  <c:v>4.354666666669987</c:v>
                </c:pt>
                <c:pt idx="698">
                  <c:v>4.361499999999999</c:v>
                </c:pt>
                <c:pt idx="699">
                  <c:v>4.370166666669989</c:v>
                </c:pt>
                <c:pt idx="700">
                  <c:v>4.386</c:v>
                </c:pt>
                <c:pt idx="701">
                  <c:v>4.392166666669984</c:v>
                </c:pt>
                <c:pt idx="702">
                  <c:v>4.39933333333</c:v>
                </c:pt>
                <c:pt idx="703">
                  <c:v>4.40833333333</c:v>
                </c:pt>
                <c:pt idx="704">
                  <c:v>4.4195</c:v>
                </c:pt>
                <c:pt idx="705">
                  <c:v>4.4295</c:v>
                </c:pt>
                <c:pt idx="706">
                  <c:v>4.43733333333</c:v>
                </c:pt>
                <c:pt idx="707">
                  <c:v>4.44566666667</c:v>
                </c:pt>
                <c:pt idx="708">
                  <c:v>4.45533333333</c:v>
                </c:pt>
                <c:pt idx="709">
                  <c:v>4.4655</c:v>
                </c:pt>
                <c:pt idx="710">
                  <c:v>4.473833333330008</c:v>
                </c:pt>
                <c:pt idx="711">
                  <c:v>4.484</c:v>
                </c:pt>
                <c:pt idx="712">
                  <c:v>4.49316666666999</c:v>
                </c:pt>
                <c:pt idx="713">
                  <c:v>4.5015</c:v>
                </c:pt>
                <c:pt idx="714">
                  <c:v>4.51033333333</c:v>
                </c:pt>
                <c:pt idx="715">
                  <c:v>4.517333333329995</c:v>
                </c:pt>
                <c:pt idx="716">
                  <c:v>4.52183333333</c:v>
                </c:pt>
                <c:pt idx="717">
                  <c:v>4.527666666669987</c:v>
                </c:pt>
                <c:pt idx="718">
                  <c:v>4.533166666669991</c:v>
                </c:pt>
                <c:pt idx="719">
                  <c:v>4.53966666667</c:v>
                </c:pt>
                <c:pt idx="720">
                  <c:v>4.5485</c:v>
                </c:pt>
                <c:pt idx="721">
                  <c:v>4.55933333333</c:v>
                </c:pt>
                <c:pt idx="722">
                  <c:v>4.57383333333</c:v>
                </c:pt>
                <c:pt idx="723">
                  <c:v>4.58666666667</c:v>
                </c:pt>
                <c:pt idx="724">
                  <c:v>4.594833333329991</c:v>
                </c:pt>
                <c:pt idx="725">
                  <c:v>4.6</c:v>
                </c:pt>
                <c:pt idx="726">
                  <c:v>4.618333333329994</c:v>
                </c:pt>
                <c:pt idx="727">
                  <c:v>4.62399999999999</c:v>
                </c:pt>
                <c:pt idx="728">
                  <c:v>4.632166666669985</c:v>
                </c:pt>
                <c:pt idx="729">
                  <c:v>4.64066666666999</c:v>
                </c:pt>
                <c:pt idx="730">
                  <c:v>4.652666666669987</c:v>
                </c:pt>
                <c:pt idx="731">
                  <c:v>4.660166666669982</c:v>
                </c:pt>
                <c:pt idx="732">
                  <c:v>4.67033333333</c:v>
                </c:pt>
                <c:pt idx="733">
                  <c:v>4.685666666669991</c:v>
                </c:pt>
                <c:pt idx="734">
                  <c:v>4.694833333329987</c:v>
                </c:pt>
                <c:pt idx="735">
                  <c:v>4.70566666667</c:v>
                </c:pt>
                <c:pt idx="736">
                  <c:v>4.715666666669994</c:v>
                </c:pt>
                <c:pt idx="737">
                  <c:v>4.721</c:v>
                </c:pt>
                <c:pt idx="738">
                  <c:v>4.73116666667</c:v>
                </c:pt>
                <c:pt idx="739">
                  <c:v>4.7405</c:v>
                </c:pt>
                <c:pt idx="740">
                  <c:v>4.7475</c:v>
                </c:pt>
                <c:pt idx="741">
                  <c:v>4.753</c:v>
                </c:pt>
                <c:pt idx="742">
                  <c:v>4.762999999999995</c:v>
                </c:pt>
                <c:pt idx="743">
                  <c:v>4.76983333333</c:v>
                </c:pt>
                <c:pt idx="744">
                  <c:v>4.77616666667</c:v>
                </c:pt>
                <c:pt idx="745">
                  <c:v>4.783166666669991</c:v>
                </c:pt>
                <c:pt idx="746">
                  <c:v>4.79233333333</c:v>
                </c:pt>
                <c:pt idx="747">
                  <c:v>4.80383333333</c:v>
                </c:pt>
                <c:pt idx="748">
                  <c:v>4.813499999999999</c:v>
                </c:pt>
                <c:pt idx="749">
                  <c:v>4.819666666669994</c:v>
                </c:pt>
                <c:pt idx="750">
                  <c:v>4.827833333329987</c:v>
                </c:pt>
                <c:pt idx="751">
                  <c:v>4.83983333333</c:v>
                </c:pt>
                <c:pt idx="752">
                  <c:v>4.846999999999999</c:v>
                </c:pt>
                <c:pt idx="753">
                  <c:v>4.857666666669988</c:v>
                </c:pt>
                <c:pt idx="754">
                  <c:v>4.868166666669982</c:v>
                </c:pt>
                <c:pt idx="755">
                  <c:v>4.876</c:v>
                </c:pt>
                <c:pt idx="756">
                  <c:v>4.883166666669989</c:v>
                </c:pt>
                <c:pt idx="757">
                  <c:v>4.888666666669994</c:v>
                </c:pt>
                <c:pt idx="758">
                  <c:v>4.89499999999999</c:v>
                </c:pt>
                <c:pt idx="759">
                  <c:v>4.90983333333</c:v>
                </c:pt>
                <c:pt idx="760">
                  <c:v>4.91983333333</c:v>
                </c:pt>
                <c:pt idx="761">
                  <c:v>4.926</c:v>
                </c:pt>
                <c:pt idx="762">
                  <c:v>4.93466666667</c:v>
                </c:pt>
                <c:pt idx="763">
                  <c:v>4.9455</c:v>
                </c:pt>
                <c:pt idx="764">
                  <c:v>4.95183333333</c:v>
                </c:pt>
                <c:pt idx="765">
                  <c:v>4.958</c:v>
                </c:pt>
                <c:pt idx="766">
                  <c:v>4.9665</c:v>
                </c:pt>
                <c:pt idx="767">
                  <c:v>4.97566666667</c:v>
                </c:pt>
                <c:pt idx="768">
                  <c:v>4.982166666669991</c:v>
                </c:pt>
                <c:pt idx="769">
                  <c:v>4.98966666667</c:v>
                </c:pt>
                <c:pt idx="770">
                  <c:v>5.002</c:v>
                </c:pt>
                <c:pt idx="771">
                  <c:v>5.007499999999999</c:v>
                </c:pt>
                <c:pt idx="772">
                  <c:v>5.01933333333</c:v>
                </c:pt>
                <c:pt idx="773">
                  <c:v>5.02799999999999</c:v>
                </c:pt>
                <c:pt idx="774">
                  <c:v>5.0355</c:v>
                </c:pt>
                <c:pt idx="775">
                  <c:v>5.0395</c:v>
                </c:pt>
                <c:pt idx="776">
                  <c:v>5.04883333333</c:v>
                </c:pt>
                <c:pt idx="777">
                  <c:v>5.056</c:v>
                </c:pt>
                <c:pt idx="778">
                  <c:v>5.061666666669995</c:v>
                </c:pt>
                <c:pt idx="779">
                  <c:v>5.068833333329991</c:v>
                </c:pt>
                <c:pt idx="780">
                  <c:v>5.077666666669995</c:v>
                </c:pt>
                <c:pt idx="781">
                  <c:v>5.08283333333</c:v>
                </c:pt>
                <c:pt idx="782">
                  <c:v>5.089</c:v>
                </c:pt>
                <c:pt idx="783">
                  <c:v>5.096166666669989</c:v>
                </c:pt>
                <c:pt idx="784">
                  <c:v>5.101999999999999</c:v>
                </c:pt>
                <c:pt idx="785">
                  <c:v>5.110166666669982</c:v>
                </c:pt>
                <c:pt idx="786">
                  <c:v>5.119499999999999</c:v>
                </c:pt>
                <c:pt idx="787">
                  <c:v>5.126999999999994</c:v>
                </c:pt>
                <c:pt idx="788">
                  <c:v>5.137999999999995</c:v>
                </c:pt>
                <c:pt idx="789">
                  <c:v>5.146999999999998</c:v>
                </c:pt>
                <c:pt idx="790">
                  <c:v>5.15299999999999</c:v>
                </c:pt>
                <c:pt idx="791">
                  <c:v>5.16033333332999</c:v>
                </c:pt>
                <c:pt idx="792">
                  <c:v>5.169499999999998</c:v>
                </c:pt>
                <c:pt idx="793">
                  <c:v>5.17583333333</c:v>
                </c:pt>
                <c:pt idx="794">
                  <c:v>5.182166666669984</c:v>
                </c:pt>
                <c:pt idx="795">
                  <c:v>5.195999999999991</c:v>
                </c:pt>
                <c:pt idx="796">
                  <c:v>5.20183333333</c:v>
                </c:pt>
                <c:pt idx="797">
                  <c:v>5.2105</c:v>
                </c:pt>
                <c:pt idx="798">
                  <c:v>5.21983333333</c:v>
                </c:pt>
                <c:pt idx="799">
                  <c:v>5.226166666669989</c:v>
                </c:pt>
                <c:pt idx="800">
                  <c:v>5.23366666667</c:v>
                </c:pt>
                <c:pt idx="801">
                  <c:v>5.24383333333</c:v>
                </c:pt>
                <c:pt idx="802">
                  <c:v>5.25666666667</c:v>
                </c:pt>
                <c:pt idx="803">
                  <c:v>5.266</c:v>
                </c:pt>
                <c:pt idx="804">
                  <c:v>5.271500000000001</c:v>
                </c:pt>
                <c:pt idx="805">
                  <c:v>5.2805</c:v>
                </c:pt>
                <c:pt idx="806">
                  <c:v>5.28866666667</c:v>
                </c:pt>
                <c:pt idx="807">
                  <c:v>5.29866666667</c:v>
                </c:pt>
                <c:pt idx="808">
                  <c:v>5.307166666669984</c:v>
                </c:pt>
                <c:pt idx="809">
                  <c:v>5.312999999999991</c:v>
                </c:pt>
                <c:pt idx="810">
                  <c:v>5.318166666669985</c:v>
                </c:pt>
                <c:pt idx="811">
                  <c:v>5.328666666669989</c:v>
                </c:pt>
                <c:pt idx="812">
                  <c:v>5.337499999999999</c:v>
                </c:pt>
                <c:pt idx="813">
                  <c:v>5.34666666667</c:v>
                </c:pt>
                <c:pt idx="814">
                  <c:v>5.356166666669987</c:v>
                </c:pt>
                <c:pt idx="815">
                  <c:v>5.363999999999994</c:v>
                </c:pt>
                <c:pt idx="816">
                  <c:v>5.368333333329994</c:v>
                </c:pt>
                <c:pt idx="817">
                  <c:v>5.374166666669985</c:v>
                </c:pt>
                <c:pt idx="818">
                  <c:v>5.383666666669995</c:v>
                </c:pt>
                <c:pt idx="819">
                  <c:v>5.389</c:v>
                </c:pt>
                <c:pt idx="820">
                  <c:v>5.394499999999994</c:v>
                </c:pt>
                <c:pt idx="821">
                  <c:v>5.4065</c:v>
                </c:pt>
                <c:pt idx="822">
                  <c:v>5.416</c:v>
                </c:pt>
                <c:pt idx="823">
                  <c:v>5.42733333333</c:v>
                </c:pt>
                <c:pt idx="824">
                  <c:v>5.439500000000002</c:v>
                </c:pt>
                <c:pt idx="825">
                  <c:v>5.44883333333</c:v>
                </c:pt>
                <c:pt idx="826">
                  <c:v>5.45566666667</c:v>
                </c:pt>
                <c:pt idx="827">
                  <c:v>5.46366666667</c:v>
                </c:pt>
                <c:pt idx="828">
                  <c:v>5.468666666669995</c:v>
                </c:pt>
                <c:pt idx="829">
                  <c:v>5.47533333333001</c:v>
                </c:pt>
                <c:pt idx="830">
                  <c:v>5.4825</c:v>
                </c:pt>
                <c:pt idx="831">
                  <c:v>5.4885</c:v>
                </c:pt>
                <c:pt idx="832">
                  <c:v>5.5005</c:v>
                </c:pt>
                <c:pt idx="833">
                  <c:v>5.50666666667</c:v>
                </c:pt>
                <c:pt idx="834">
                  <c:v>5.51566666666999</c:v>
                </c:pt>
                <c:pt idx="835">
                  <c:v>5.525333333329995</c:v>
                </c:pt>
                <c:pt idx="836">
                  <c:v>5.532</c:v>
                </c:pt>
                <c:pt idx="837">
                  <c:v>5.5385</c:v>
                </c:pt>
                <c:pt idx="838">
                  <c:v>5.54766666666999</c:v>
                </c:pt>
                <c:pt idx="839">
                  <c:v>5.556166666669989</c:v>
                </c:pt>
                <c:pt idx="840">
                  <c:v>5.56983333333</c:v>
                </c:pt>
                <c:pt idx="841">
                  <c:v>5.5755</c:v>
                </c:pt>
                <c:pt idx="842">
                  <c:v>5.58666666667</c:v>
                </c:pt>
                <c:pt idx="843">
                  <c:v>5.593166666669989</c:v>
                </c:pt>
                <c:pt idx="844">
                  <c:v>5.600499999999998</c:v>
                </c:pt>
                <c:pt idx="845">
                  <c:v>5.608833333329994</c:v>
                </c:pt>
                <c:pt idx="846">
                  <c:v>5.621833333329991</c:v>
                </c:pt>
                <c:pt idx="847">
                  <c:v>5.632</c:v>
                </c:pt>
                <c:pt idx="848">
                  <c:v>5.65083333332999</c:v>
                </c:pt>
                <c:pt idx="849">
                  <c:v>5.657499999999991</c:v>
                </c:pt>
                <c:pt idx="850">
                  <c:v>5.664166666669977</c:v>
                </c:pt>
                <c:pt idx="851">
                  <c:v>5.675666666669991</c:v>
                </c:pt>
                <c:pt idx="852">
                  <c:v>5.690166666669984</c:v>
                </c:pt>
                <c:pt idx="853">
                  <c:v>5.699166666669987</c:v>
                </c:pt>
                <c:pt idx="854">
                  <c:v>5.706166666669991</c:v>
                </c:pt>
                <c:pt idx="855">
                  <c:v>5.71366666667</c:v>
                </c:pt>
                <c:pt idx="856">
                  <c:v>5.72183333333</c:v>
                </c:pt>
                <c:pt idx="857">
                  <c:v>5.73116666667</c:v>
                </c:pt>
                <c:pt idx="858">
                  <c:v>5.741</c:v>
                </c:pt>
                <c:pt idx="859">
                  <c:v>5.74933333333001</c:v>
                </c:pt>
                <c:pt idx="860">
                  <c:v>5.757499999999998</c:v>
                </c:pt>
                <c:pt idx="861">
                  <c:v>5.764499999999995</c:v>
                </c:pt>
                <c:pt idx="862">
                  <c:v>5.773</c:v>
                </c:pt>
                <c:pt idx="863">
                  <c:v>5.77916666667</c:v>
                </c:pt>
                <c:pt idx="864">
                  <c:v>5.7915</c:v>
                </c:pt>
                <c:pt idx="865">
                  <c:v>5.79883333333</c:v>
                </c:pt>
                <c:pt idx="866">
                  <c:v>5.8065</c:v>
                </c:pt>
                <c:pt idx="867">
                  <c:v>5.813999999999996</c:v>
                </c:pt>
                <c:pt idx="868">
                  <c:v>5.822166666669981</c:v>
                </c:pt>
                <c:pt idx="869">
                  <c:v>5.83433333333</c:v>
                </c:pt>
                <c:pt idx="870">
                  <c:v>5.840666666669994</c:v>
                </c:pt>
                <c:pt idx="871">
                  <c:v>5.853999999999996</c:v>
                </c:pt>
                <c:pt idx="872">
                  <c:v>5.860333333329994</c:v>
                </c:pt>
                <c:pt idx="873">
                  <c:v>5.866499999999998</c:v>
                </c:pt>
                <c:pt idx="874">
                  <c:v>5.873</c:v>
                </c:pt>
                <c:pt idx="875">
                  <c:v>5.88266666666999</c:v>
                </c:pt>
                <c:pt idx="876">
                  <c:v>5.890166666669985</c:v>
                </c:pt>
                <c:pt idx="877">
                  <c:v>5.8965</c:v>
                </c:pt>
                <c:pt idx="878">
                  <c:v>5.902166666669991</c:v>
                </c:pt>
                <c:pt idx="879">
                  <c:v>5.9105</c:v>
                </c:pt>
                <c:pt idx="880">
                  <c:v>5.919166666669994</c:v>
                </c:pt>
                <c:pt idx="881">
                  <c:v>5.92533333333</c:v>
                </c:pt>
                <c:pt idx="882">
                  <c:v>5.92916666666999</c:v>
                </c:pt>
                <c:pt idx="883">
                  <c:v>5.936500000000001</c:v>
                </c:pt>
                <c:pt idx="884">
                  <c:v>5.944166666669988</c:v>
                </c:pt>
                <c:pt idx="885">
                  <c:v>5.951166666669994</c:v>
                </c:pt>
                <c:pt idx="886">
                  <c:v>5.964666666669991</c:v>
                </c:pt>
                <c:pt idx="887">
                  <c:v>5.9745</c:v>
                </c:pt>
                <c:pt idx="888">
                  <c:v>5.979333333330012</c:v>
                </c:pt>
                <c:pt idx="889">
                  <c:v>5.986</c:v>
                </c:pt>
                <c:pt idx="890">
                  <c:v>5.992</c:v>
                </c:pt>
                <c:pt idx="891">
                  <c:v>6.00083333333</c:v>
                </c:pt>
                <c:pt idx="892">
                  <c:v>6.02</c:v>
                </c:pt>
                <c:pt idx="893">
                  <c:v>6.02983333333</c:v>
                </c:pt>
                <c:pt idx="894">
                  <c:v>6.04616666666999</c:v>
                </c:pt>
                <c:pt idx="895">
                  <c:v>6.05083333333</c:v>
                </c:pt>
                <c:pt idx="896">
                  <c:v>6.057666666669989</c:v>
                </c:pt>
                <c:pt idx="897">
                  <c:v>6.06583333332999</c:v>
                </c:pt>
                <c:pt idx="898">
                  <c:v>6.074666666669991</c:v>
                </c:pt>
                <c:pt idx="899">
                  <c:v>6.08733333333</c:v>
                </c:pt>
                <c:pt idx="900">
                  <c:v>6.094833333329991</c:v>
                </c:pt>
                <c:pt idx="901">
                  <c:v>6.105166666669984</c:v>
                </c:pt>
                <c:pt idx="902">
                  <c:v>6.117333333329991</c:v>
                </c:pt>
                <c:pt idx="903">
                  <c:v>6.125833333329988</c:v>
                </c:pt>
                <c:pt idx="904">
                  <c:v>6.1395</c:v>
                </c:pt>
                <c:pt idx="905">
                  <c:v>6.147833333329991</c:v>
                </c:pt>
                <c:pt idx="906">
                  <c:v>6.15633333333</c:v>
                </c:pt>
                <c:pt idx="907">
                  <c:v>6.164666666669982</c:v>
                </c:pt>
                <c:pt idx="908">
                  <c:v>6.17933333333</c:v>
                </c:pt>
                <c:pt idx="909">
                  <c:v>6.18333333333</c:v>
                </c:pt>
                <c:pt idx="910">
                  <c:v>6.19333333333</c:v>
                </c:pt>
                <c:pt idx="911">
                  <c:v>6.20433333333</c:v>
                </c:pt>
                <c:pt idx="912">
                  <c:v>6.214499999999997</c:v>
                </c:pt>
                <c:pt idx="913">
                  <c:v>6.22</c:v>
                </c:pt>
                <c:pt idx="914">
                  <c:v>6.22933333333</c:v>
                </c:pt>
                <c:pt idx="915">
                  <c:v>6.242166666669989</c:v>
                </c:pt>
                <c:pt idx="916">
                  <c:v>6.25116666666999</c:v>
                </c:pt>
                <c:pt idx="917">
                  <c:v>6.255666666669994</c:v>
                </c:pt>
                <c:pt idx="918">
                  <c:v>6.264666666669988</c:v>
                </c:pt>
                <c:pt idx="919">
                  <c:v>6.27366666667</c:v>
                </c:pt>
                <c:pt idx="920">
                  <c:v>6.27983333333001</c:v>
                </c:pt>
                <c:pt idx="921">
                  <c:v>6.29366666667</c:v>
                </c:pt>
                <c:pt idx="922">
                  <c:v>6.302999999999995</c:v>
                </c:pt>
                <c:pt idx="923">
                  <c:v>6.30983333333</c:v>
                </c:pt>
                <c:pt idx="924">
                  <c:v>6.315166666669984</c:v>
                </c:pt>
                <c:pt idx="925">
                  <c:v>6.32633333333</c:v>
                </c:pt>
                <c:pt idx="926">
                  <c:v>6.3355</c:v>
                </c:pt>
                <c:pt idx="927">
                  <c:v>6.348166666669987</c:v>
                </c:pt>
                <c:pt idx="928">
                  <c:v>6.3595</c:v>
                </c:pt>
                <c:pt idx="929">
                  <c:v>6.368333333329994</c:v>
                </c:pt>
                <c:pt idx="930">
                  <c:v>6.37833333333</c:v>
                </c:pt>
                <c:pt idx="931">
                  <c:v>6.387</c:v>
                </c:pt>
                <c:pt idx="932">
                  <c:v>6.397166666669982</c:v>
                </c:pt>
                <c:pt idx="933">
                  <c:v>6.40516666666999</c:v>
                </c:pt>
                <c:pt idx="934">
                  <c:v>6.41083333333</c:v>
                </c:pt>
                <c:pt idx="935">
                  <c:v>6.415</c:v>
                </c:pt>
                <c:pt idx="936">
                  <c:v>6.42266666666999</c:v>
                </c:pt>
                <c:pt idx="937">
                  <c:v>6.429</c:v>
                </c:pt>
                <c:pt idx="938">
                  <c:v>6.43583333333</c:v>
                </c:pt>
                <c:pt idx="939">
                  <c:v>6.4455</c:v>
                </c:pt>
                <c:pt idx="940">
                  <c:v>6.456</c:v>
                </c:pt>
                <c:pt idx="941">
                  <c:v>6.465666666669994</c:v>
                </c:pt>
                <c:pt idx="942">
                  <c:v>6.47433333333</c:v>
                </c:pt>
                <c:pt idx="943">
                  <c:v>6.48683333333</c:v>
                </c:pt>
                <c:pt idx="944">
                  <c:v>6.4965</c:v>
                </c:pt>
                <c:pt idx="945">
                  <c:v>6.50533333333</c:v>
                </c:pt>
                <c:pt idx="946">
                  <c:v>6.515166666669985</c:v>
                </c:pt>
                <c:pt idx="947">
                  <c:v>6.525166666669984</c:v>
                </c:pt>
                <c:pt idx="948">
                  <c:v>6.54066666667</c:v>
                </c:pt>
                <c:pt idx="949">
                  <c:v>6.547</c:v>
                </c:pt>
                <c:pt idx="950">
                  <c:v>6.553666666669995</c:v>
                </c:pt>
                <c:pt idx="951">
                  <c:v>6.55983333333</c:v>
                </c:pt>
                <c:pt idx="952">
                  <c:v>6.567833333329989</c:v>
                </c:pt>
                <c:pt idx="953">
                  <c:v>6.5755</c:v>
                </c:pt>
                <c:pt idx="954">
                  <c:v>6.582166666669987</c:v>
                </c:pt>
                <c:pt idx="955">
                  <c:v>6.58633333333</c:v>
                </c:pt>
                <c:pt idx="956">
                  <c:v>6.592</c:v>
                </c:pt>
                <c:pt idx="957">
                  <c:v>6.600499999999998</c:v>
                </c:pt>
                <c:pt idx="958">
                  <c:v>6.611666666669991</c:v>
                </c:pt>
                <c:pt idx="959">
                  <c:v>6.62399999999999</c:v>
                </c:pt>
                <c:pt idx="960">
                  <c:v>6.63383333333</c:v>
                </c:pt>
                <c:pt idx="961">
                  <c:v>6.63966666667</c:v>
                </c:pt>
                <c:pt idx="962">
                  <c:v>6.643666666669991</c:v>
                </c:pt>
                <c:pt idx="963">
                  <c:v>6.64833333333</c:v>
                </c:pt>
                <c:pt idx="964">
                  <c:v>6.657833333329988</c:v>
                </c:pt>
                <c:pt idx="965">
                  <c:v>6.665666666669986</c:v>
                </c:pt>
                <c:pt idx="966">
                  <c:v>6.672</c:v>
                </c:pt>
                <c:pt idx="967">
                  <c:v>6.681333333329999</c:v>
                </c:pt>
                <c:pt idx="968">
                  <c:v>6.686166666669988</c:v>
                </c:pt>
                <c:pt idx="969">
                  <c:v>6.694666666669985</c:v>
                </c:pt>
                <c:pt idx="970">
                  <c:v>6.701</c:v>
                </c:pt>
                <c:pt idx="971">
                  <c:v>6.71916666666999</c:v>
                </c:pt>
                <c:pt idx="972">
                  <c:v>6.724666666669988</c:v>
                </c:pt>
                <c:pt idx="973">
                  <c:v>6.735833333329999</c:v>
                </c:pt>
                <c:pt idx="974">
                  <c:v>6.74666666667</c:v>
                </c:pt>
                <c:pt idx="975">
                  <c:v>6.756166666669991</c:v>
                </c:pt>
                <c:pt idx="976">
                  <c:v>6.76233333333</c:v>
                </c:pt>
                <c:pt idx="977">
                  <c:v>6.7725</c:v>
                </c:pt>
                <c:pt idx="978">
                  <c:v>6.778166666669994</c:v>
                </c:pt>
                <c:pt idx="979">
                  <c:v>6.79083333333</c:v>
                </c:pt>
                <c:pt idx="980">
                  <c:v>6.799166666669991</c:v>
                </c:pt>
                <c:pt idx="981">
                  <c:v>6.815666666669989</c:v>
                </c:pt>
                <c:pt idx="982">
                  <c:v>6.825499999999995</c:v>
                </c:pt>
                <c:pt idx="983">
                  <c:v>6.83233333333</c:v>
                </c:pt>
                <c:pt idx="984">
                  <c:v>6.837833333329994</c:v>
                </c:pt>
                <c:pt idx="985">
                  <c:v>6.844833333329991</c:v>
                </c:pt>
                <c:pt idx="986">
                  <c:v>6.85</c:v>
                </c:pt>
                <c:pt idx="987">
                  <c:v>6.854833333329989</c:v>
                </c:pt>
                <c:pt idx="988">
                  <c:v>6.860333333329994</c:v>
                </c:pt>
                <c:pt idx="989">
                  <c:v>6.87466666666999</c:v>
                </c:pt>
                <c:pt idx="990">
                  <c:v>6.882</c:v>
                </c:pt>
                <c:pt idx="991">
                  <c:v>6.888166666669987</c:v>
                </c:pt>
                <c:pt idx="992">
                  <c:v>6.89333333333</c:v>
                </c:pt>
                <c:pt idx="993">
                  <c:v>6.90233333333</c:v>
                </c:pt>
                <c:pt idx="994">
                  <c:v>6.9075</c:v>
                </c:pt>
                <c:pt idx="995">
                  <c:v>6.92133333333</c:v>
                </c:pt>
                <c:pt idx="996">
                  <c:v>6.92916666666999</c:v>
                </c:pt>
                <c:pt idx="997">
                  <c:v>6.9415</c:v>
                </c:pt>
                <c:pt idx="998">
                  <c:v>6.951</c:v>
                </c:pt>
                <c:pt idx="999">
                  <c:v>6.9585</c:v>
                </c:pt>
                <c:pt idx="1000">
                  <c:v>6.9705</c:v>
                </c:pt>
                <c:pt idx="1001">
                  <c:v>6.97766666667</c:v>
                </c:pt>
                <c:pt idx="1002">
                  <c:v>6.99983333333</c:v>
                </c:pt>
                <c:pt idx="1003">
                  <c:v>7.00983333333</c:v>
                </c:pt>
                <c:pt idx="1004">
                  <c:v>7.01966666667</c:v>
                </c:pt>
                <c:pt idx="1005">
                  <c:v>7.028999999999995</c:v>
                </c:pt>
                <c:pt idx="1006">
                  <c:v>7.041</c:v>
                </c:pt>
                <c:pt idx="1007">
                  <c:v>7.050666666669991</c:v>
                </c:pt>
                <c:pt idx="1008">
                  <c:v>7.0595</c:v>
                </c:pt>
                <c:pt idx="1009">
                  <c:v>7.067833333329989</c:v>
                </c:pt>
                <c:pt idx="1010">
                  <c:v>7.07683333333</c:v>
                </c:pt>
                <c:pt idx="1011">
                  <c:v>7.0835</c:v>
                </c:pt>
                <c:pt idx="1012">
                  <c:v>7.09</c:v>
                </c:pt>
                <c:pt idx="1013">
                  <c:v>7.095166666669986</c:v>
                </c:pt>
                <c:pt idx="1014">
                  <c:v>7.101666666669995</c:v>
                </c:pt>
                <c:pt idx="1015">
                  <c:v>7.109999999999999</c:v>
                </c:pt>
                <c:pt idx="1016">
                  <c:v>7.117833333329988</c:v>
                </c:pt>
                <c:pt idx="1017">
                  <c:v>7.124833333329985</c:v>
                </c:pt>
                <c:pt idx="1018">
                  <c:v>7.1315</c:v>
                </c:pt>
                <c:pt idx="1019">
                  <c:v>7.142499999999997</c:v>
                </c:pt>
                <c:pt idx="1020">
                  <c:v>7.151166666669987</c:v>
                </c:pt>
                <c:pt idx="1021">
                  <c:v>7.161666666669991</c:v>
                </c:pt>
                <c:pt idx="1022">
                  <c:v>7.168833333329989</c:v>
                </c:pt>
                <c:pt idx="1023">
                  <c:v>7.182499999999997</c:v>
                </c:pt>
                <c:pt idx="1024">
                  <c:v>7.192166666669982</c:v>
                </c:pt>
                <c:pt idx="1025">
                  <c:v>7.204833333329995</c:v>
                </c:pt>
                <c:pt idx="1026">
                  <c:v>7.216</c:v>
                </c:pt>
                <c:pt idx="1027">
                  <c:v>7.22499999999999</c:v>
                </c:pt>
                <c:pt idx="1028">
                  <c:v>7.236</c:v>
                </c:pt>
                <c:pt idx="1029">
                  <c:v>7.24883333333</c:v>
                </c:pt>
                <c:pt idx="1030">
                  <c:v>7.262</c:v>
                </c:pt>
                <c:pt idx="1031">
                  <c:v>7.27283333333</c:v>
                </c:pt>
                <c:pt idx="1032">
                  <c:v>7.27916666667</c:v>
                </c:pt>
                <c:pt idx="1033">
                  <c:v>7.2855</c:v>
                </c:pt>
                <c:pt idx="1034">
                  <c:v>7.294999999999995</c:v>
                </c:pt>
                <c:pt idx="1035">
                  <c:v>7.30783333332999</c:v>
                </c:pt>
                <c:pt idx="1036">
                  <c:v>7.321499999999999</c:v>
                </c:pt>
                <c:pt idx="1037">
                  <c:v>7.333</c:v>
                </c:pt>
                <c:pt idx="1038">
                  <c:v>7.342</c:v>
                </c:pt>
                <c:pt idx="1039">
                  <c:v>7.346999999999999</c:v>
                </c:pt>
                <c:pt idx="1040">
                  <c:v>7.358833333329994</c:v>
                </c:pt>
                <c:pt idx="1041">
                  <c:v>7.363499999999997</c:v>
                </c:pt>
                <c:pt idx="1042">
                  <c:v>7.3765</c:v>
                </c:pt>
                <c:pt idx="1043">
                  <c:v>7.419333333330008</c:v>
                </c:pt>
                <c:pt idx="1044">
                  <c:v>7.42733333333</c:v>
                </c:pt>
                <c:pt idx="1045">
                  <c:v>7.43683333333001</c:v>
                </c:pt>
                <c:pt idx="1046">
                  <c:v>7.444</c:v>
                </c:pt>
                <c:pt idx="1047">
                  <c:v>7.4535</c:v>
                </c:pt>
                <c:pt idx="1048">
                  <c:v>7.46183333333</c:v>
                </c:pt>
                <c:pt idx="1049">
                  <c:v>7.484166666669989</c:v>
                </c:pt>
                <c:pt idx="1050">
                  <c:v>7.493</c:v>
                </c:pt>
                <c:pt idx="1051">
                  <c:v>7.504</c:v>
                </c:pt>
                <c:pt idx="1052">
                  <c:v>7.51383333333</c:v>
                </c:pt>
                <c:pt idx="1053">
                  <c:v>7.522499999999996</c:v>
                </c:pt>
                <c:pt idx="1054">
                  <c:v>7.534666666669991</c:v>
                </c:pt>
                <c:pt idx="1055">
                  <c:v>7.54233333333</c:v>
                </c:pt>
                <c:pt idx="1056">
                  <c:v>7.5485</c:v>
                </c:pt>
                <c:pt idx="1057">
                  <c:v>7.557499999999997</c:v>
                </c:pt>
                <c:pt idx="1058">
                  <c:v>7.569666666669995</c:v>
                </c:pt>
                <c:pt idx="1059">
                  <c:v>7.57783333333</c:v>
                </c:pt>
                <c:pt idx="1060">
                  <c:v>7.586</c:v>
                </c:pt>
                <c:pt idx="1061">
                  <c:v>7.603999999999996</c:v>
                </c:pt>
                <c:pt idx="1062">
                  <c:v>7.61449999999999</c:v>
                </c:pt>
                <c:pt idx="1063">
                  <c:v>7.62133333333</c:v>
                </c:pt>
                <c:pt idx="1064">
                  <c:v>7.62749999999999</c:v>
                </c:pt>
                <c:pt idx="1065">
                  <c:v>7.639</c:v>
                </c:pt>
                <c:pt idx="1066">
                  <c:v>7.645833333329991</c:v>
                </c:pt>
                <c:pt idx="1067">
                  <c:v>7.65133333333</c:v>
                </c:pt>
                <c:pt idx="1068">
                  <c:v>7.656166666669985</c:v>
                </c:pt>
                <c:pt idx="1069">
                  <c:v>7.663666666669989</c:v>
                </c:pt>
                <c:pt idx="1070">
                  <c:v>7.668666666669987</c:v>
                </c:pt>
                <c:pt idx="1071">
                  <c:v>7.677166666669985</c:v>
                </c:pt>
                <c:pt idx="1072">
                  <c:v>7.681999999999999</c:v>
                </c:pt>
                <c:pt idx="1073">
                  <c:v>7.692499999999995</c:v>
                </c:pt>
                <c:pt idx="1074">
                  <c:v>7.70333333333</c:v>
                </c:pt>
                <c:pt idx="1075">
                  <c:v>7.7095</c:v>
                </c:pt>
                <c:pt idx="1076">
                  <c:v>7.7165</c:v>
                </c:pt>
                <c:pt idx="1077">
                  <c:v>7.722166666669984</c:v>
                </c:pt>
                <c:pt idx="1078">
                  <c:v>7.73133333333001</c:v>
                </c:pt>
                <c:pt idx="1079">
                  <c:v>7.739</c:v>
                </c:pt>
                <c:pt idx="1080">
                  <c:v>7.750666666669995</c:v>
                </c:pt>
                <c:pt idx="1081">
                  <c:v>7.75833333333</c:v>
                </c:pt>
                <c:pt idx="1082">
                  <c:v>7.764166666669982</c:v>
                </c:pt>
                <c:pt idx="1083">
                  <c:v>7.77633333333001</c:v>
                </c:pt>
                <c:pt idx="1084">
                  <c:v>7.784499999999999</c:v>
                </c:pt>
                <c:pt idx="1085">
                  <c:v>7.78866666667</c:v>
                </c:pt>
                <c:pt idx="1086">
                  <c:v>7.79533333333</c:v>
                </c:pt>
                <c:pt idx="1087">
                  <c:v>7.808166666669987</c:v>
                </c:pt>
                <c:pt idx="1088">
                  <c:v>7.820666666669989</c:v>
                </c:pt>
                <c:pt idx="1089">
                  <c:v>7.83666666667</c:v>
                </c:pt>
                <c:pt idx="1090">
                  <c:v>7.848166666669987</c:v>
                </c:pt>
                <c:pt idx="1091">
                  <c:v>7.85333333333</c:v>
                </c:pt>
                <c:pt idx="1092">
                  <c:v>7.85983333333</c:v>
                </c:pt>
                <c:pt idx="1093">
                  <c:v>7.865666666669988</c:v>
                </c:pt>
                <c:pt idx="1094">
                  <c:v>7.874833333329994</c:v>
                </c:pt>
                <c:pt idx="1095">
                  <c:v>7.8835</c:v>
                </c:pt>
                <c:pt idx="1096">
                  <c:v>7.89133333333</c:v>
                </c:pt>
                <c:pt idx="1097">
                  <c:v>7.897833333329991</c:v>
                </c:pt>
                <c:pt idx="1098">
                  <c:v>7.90566666667</c:v>
                </c:pt>
                <c:pt idx="1099">
                  <c:v>7.91233333333</c:v>
                </c:pt>
                <c:pt idx="1100">
                  <c:v>7.922833333329994</c:v>
                </c:pt>
                <c:pt idx="1101">
                  <c:v>7.932166666669991</c:v>
                </c:pt>
                <c:pt idx="1102">
                  <c:v>7.94066666667</c:v>
                </c:pt>
                <c:pt idx="1103">
                  <c:v>7.9465</c:v>
                </c:pt>
                <c:pt idx="1104">
                  <c:v>7.955</c:v>
                </c:pt>
                <c:pt idx="1105">
                  <c:v>7.96633333333</c:v>
                </c:pt>
                <c:pt idx="1106">
                  <c:v>7.974</c:v>
                </c:pt>
                <c:pt idx="1107">
                  <c:v>7.98133333333001</c:v>
                </c:pt>
                <c:pt idx="1108">
                  <c:v>7.9865</c:v>
                </c:pt>
                <c:pt idx="1109">
                  <c:v>7.99366666667</c:v>
                </c:pt>
                <c:pt idx="1110">
                  <c:v>8.000333333330001</c:v>
                </c:pt>
                <c:pt idx="1111">
                  <c:v>8.01233333333</c:v>
                </c:pt>
                <c:pt idx="1112">
                  <c:v>8.0175</c:v>
                </c:pt>
                <c:pt idx="1113">
                  <c:v>8.027666666670001</c:v>
                </c:pt>
                <c:pt idx="1114">
                  <c:v>8.033833333330001</c:v>
                </c:pt>
                <c:pt idx="1115">
                  <c:v>8.042166666670001</c:v>
                </c:pt>
                <c:pt idx="1116">
                  <c:v>8.051166666670001</c:v>
                </c:pt>
                <c:pt idx="1117">
                  <c:v>8.055333333330002</c:v>
                </c:pt>
                <c:pt idx="1118">
                  <c:v>8.06916666667</c:v>
                </c:pt>
                <c:pt idx="1119">
                  <c:v>8.07966666667</c:v>
                </c:pt>
                <c:pt idx="1120">
                  <c:v>8.084333333330001</c:v>
                </c:pt>
                <c:pt idx="1121">
                  <c:v>8.09383333333</c:v>
                </c:pt>
                <c:pt idx="1122">
                  <c:v>8.100166666670001</c:v>
                </c:pt>
                <c:pt idx="1123">
                  <c:v>8.10716666667</c:v>
                </c:pt>
                <c:pt idx="1124">
                  <c:v>8.114500000000001</c:v>
                </c:pt>
                <c:pt idx="1125">
                  <c:v>8.121</c:v>
                </c:pt>
                <c:pt idx="1126">
                  <c:v>8.130666666669998</c:v>
                </c:pt>
                <c:pt idx="1127">
                  <c:v>8.13833333333</c:v>
                </c:pt>
                <c:pt idx="1128">
                  <c:v>8.14483333333</c:v>
                </c:pt>
                <c:pt idx="1129">
                  <c:v>8.152666666670002</c:v>
                </c:pt>
                <c:pt idx="1130">
                  <c:v>8.160166666670001</c:v>
                </c:pt>
                <c:pt idx="1131">
                  <c:v>8.174166666670001</c:v>
                </c:pt>
                <c:pt idx="1132">
                  <c:v>8.183666666670001</c:v>
                </c:pt>
                <c:pt idx="1133">
                  <c:v>8.195500000000002</c:v>
                </c:pt>
                <c:pt idx="1134">
                  <c:v>8.207666666669998</c:v>
                </c:pt>
                <c:pt idx="1135">
                  <c:v>8.21033333333</c:v>
                </c:pt>
                <c:pt idx="1136">
                  <c:v>8.21716666667</c:v>
                </c:pt>
                <c:pt idx="1137">
                  <c:v>8.226666666670001</c:v>
                </c:pt>
                <c:pt idx="1138">
                  <c:v>8.2315</c:v>
                </c:pt>
                <c:pt idx="1139">
                  <c:v>8.240500000000001</c:v>
                </c:pt>
                <c:pt idx="1140">
                  <c:v>8.249833333329998</c:v>
                </c:pt>
                <c:pt idx="1141">
                  <c:v>8.261500000000001</c:v>
                </c:pt>
                <c:pt idx="1142">
                  <c:v>8.27566666667</c:v>
                </c:pt>
                <c:pt idx="1143">
                  <c:v>8.2825</c:v>
                </c:pt>
                <c:pt idx="1144">
                  <c:v>8.295166666670001</c:v>
                </c:pt>
                <c:pt idx="1145">
                  <c:v>8.301166666670001</c:v>
                </c:pt>
                <c:pt idx="1146">
                  <c:v>8.34666666667</c:v>
                </c:pt>
              </c:numCache>
            </c:numRef>
          </c:xVal>
          <c:yVal>
            <c:numRef>
              <c:f>Sheet1!$B$2:$B$1148</c:f>
              <c:numCache>
                <c:formatCode>General</c:formatCode>
                <c:ptCount val="1147"/>
                <c:pt idx="0">
                  <c:v>91.25</c:v>
                </c:pt>
                <c:pt idx="1">
                  <c:v>84.0715965602</c:v>
                </c:pt>
                <c:pt idx="2">
                  <c:v>80.79840295339986</c:v>
                </c:pt>
                <c:pt idx="3">
                  <c:v>77.82277223129965</c:v>
                </c:pt>
                <c:pt idx="4">
                  <c:v>76.33495693829998</c:v>
                </c:pt>
                <c:pt idx="5">
                  <c:v>75.33481410449984</c:v>
                </c:pt>
                <c:pt idx="6">
                  <c:v>74.430132051</c:v>
                </c:pt>
                <c:pt idx="7">
                  <c:v>73.5447840371</c:v>
                </c:pt>
                <c:pt idx="8">
                  <c:v>72.6847042351</c:v>
                </c:pt>
                <c:pt idx="9">
                  <c:v>71.9116641961002</c:v>
                </c:pt>
                <c:pt idx="10">
                  <c:v>71.23029583909998</c:v>
                </c:pt>
                <c:pt idx="11">
                  <c:v>70.64706415419998</c:v>
                </c:pt>
                <c:pt idx="12">
                  <c:v>70.06855030949983</c:v>
                </c:pt>
                <c:pt idx="13">
                  <c:v>69.50014675649977</c:v>
                </c:pt>
                <c:pt idx="14">
                  <c:v>68.95168653849986</c:v>
                </c:pt>
                <c:pt idx="15">
                  <c:v>68.4887617551</c:v>
                </c:pt>
                <c:pt idx="16">
                  <c:v>68.06029402000014</c:v>
                </c:pt>
                <c:pt idx="17">
                  <c:v>67.6622976509</c:v>
                </c:pt>
                <c:pt idx="18">
                  <c:v>67.28170553649971</c:v>
                </c:pt>
                <c:pt idx="19">
                  <c:v>66.5472217517</c:v>
                </c:pt>
                <c:pt idx="20">
                  <c:v>65.8679964021</c:v>
                </c:pt>
                <c:pt idx="21">
                  <c:v>65.23007285189975</c:v>
                </c:pt>
                <c:pt idx="22">
                  <c:v>64.62713120179983</c:v>
                </c:pt>
                <c:pt idx="23">
                  <c:v>64.05704972510014</c:v>
                </c:pt>
                <c:pt idx="24">
                  <c:v>63.4941894566</c:v>
                </c:pt>
                <c:pt idx="25">
                  <c:v>62.94275602450006</c:v>
                </c:pt>
                <c:pt idx="26">
                  <c:v>62.40277537820001</c:v>
                </c:pt>
                <c:pt idx="27">
                  <c:v>61.86889964060001</c:v>
                </c:pt>
                <c:pt idx="28">
                  <c:v>61.3807999303</c:v>
                </c:pt>
                <c:pt idx="29">
                  <c:v>60.9026663563</c:v>
                </c:pt>
                <c:pt idx="30">
                  <c:v>60.433827046</c:v>
                </c:pt>
                <c:pt idx="31">
                  <c:v>59.99951293940011</c:v>
                </c:pt>
                <c:pt idx="32">
                  <c:v>59.5927714551</c:v>
                </c:pt>
                <c:pt idx="33">
                  <c:v>59.19968334910001</c:v>
                </c:pt>
                <c:pt idx="34">
                  <c:v>58.8195640382</c:v>
                </c:pt>
                <c:pt idx="35">
                  <c:v>58.44754146569985</c:v>
                </c:pt>
                <c:pt idx="36">
                  <c:v>57.73655502290013</c:v>
                </c:pt>
                <c:pt idx="37">
                  <c:v>57.0552289237</c:v>
                </c:pt>
                <c:pt idx="38">
                  <c:v>56.4189034242</c:v>
                </c:pt>
                <c:pt idx="39">
                  <c:v>55.8176089163</c:v>
                </c:pt>
                <c:pt idx="40">
                  <c:v>55.2447912668</c:v>
                </c:pt>
                <c:pt idx="41">
                  <c:v>54.69517428770001</c:v>
                </c:pt>
                <c:pt idx="42">
                  <c:v>54.1610751902</c:v>
                </c:pt>
                <c:pt idx="43">
                  <c:v>53.6541419257</c:v>
                </c:pt>
                <c:pt idx="44">
                  <c:v>53.16175698780001</c:v>
                </c:pt>
                <c:pt idx="45">
                  <c:v>52.68401294710007</c:v>
                </c:pt>
                <c:pt idx="46">
                  <c:v>52.23124986139999</c:v>
                </c:pt>
                <c:pt idx="47">
                  <c:v>51.8053560772</c:v>
                </c:pt>
                <c:pt idx="48">
                  <c:v>51.39254658820001</c:v>
                </c:pt>
                <c:pt idx="49">
                  <c:v>50.98988852739992</c:v>
                </c:pt>
                <c:pt idx="50">
                  <c:v>50.5882686463</c:v>
                </c:pt>
                <c:pt idx="51">
                  <c:v>50.18783846909999</c:v>
                </c:pt>
                <c:pt idx="52">
                  <c:v>49.79949938710001</c:v>
                </c:pt>
                <c:pt idx="53">
                  <c:v>49.4189560917</c:v>
                </c:pt>
                <c:pt idx="54">
                  <c:v>49.04975898350001</c:v>
                </c:pt>
                <c:pt idx="55">
                  <c:v>48.69895367570001</c:v>
                </c:pt>
                <c:pt idx="56">
                  <c:v>48.36241279540001</c:v>
                </c:pt>
                <c:pt idx="57">
                  <c:v>48.0318121656</c:v>
                </c:pt>
                <c:pt idx="58">
                  <c:v>47.70375123530001</c:v>
                </c:pt>
                <c:pt idx="59">
                  <c:v>47.37762146159986</c:v>
                </c:pt>
                <c:pt idx="60">
                  <c:v>47.059201926</c:v>
                </c:pt>
                <c:pt idx="61">
                  <c:v>46.75140548029999</c:v>
                </c:pt>
                <c:pt idx="62">
                  <c:v>46.4606585333</c:v>
                </c:pt>
                <c:pt idx="63">
                  <c:v>46.1757086484001</c:v>
                </c:pt>
                <c:pt idx="64">
                  <c:v>45.8975719974</c:v>
                </c:pt>
                <c:pt idx="65">
                  <c:v>45.62392774690007</c:v>
                </c:pt>
                <c:pt idx="66">
                  <c:v>45.355001845</c:v>
                </c:pt>
                <c:pt idx="67">
                  <c:v>45.09193129560001</c:v>
                </c:pt>
                <c:pt idx="68">
                  <c:v>44.83363634890007</c:v>
                </c:pt>
                <c:pt idx="69">
                  <c:v>44.58138786829992</c:v>
                </c:pt>
                <c:pt idx="70">
                  <c:v>44.33523070080001</c:v>
                </c:pt>
                <c:pt idx="71">
                  <c:v>44.0944668245</c:v>
                </c:pt>
                <c:pt idx="72">
                  <c:v>43.85766886269987</c:v>
                </c:pt>
                <c:pt idx="73">
                  <c:v>43.62601836740007</c:v>
                </c:pt>
                <c:pt idx="74">
                  <c:v>43.40004975829993</c:v>
                </c:pt>
                <c:pt idx="75">
                  <c:v>43.17776493100001</c:v>
                </c:pt>
                <c:pt idx="76">
                  <c:v>42.95737654569999</c:v>
                </c:pt>
                <c:pt idx="77">
                  <c:v>42.73793673680007</c:v>
                </c:pt>
                <c:pt idx="78">
                  <c:v>42.5240496373</c:v>
                </c:pt>
                <c:pt idx="79">
                  <c:v>42.31490146909987</c:v>
                </c:pt>
                <c:pt idx="80">
                  <c:v>42.10777506460001</c:v>
                </c:pt>
                <c:pt idx="81">
                  <c:v>41.90422862769993</c:v>
                </c:pt>
                <c:pt idx="82">
                  <c:v>41.70407134750001</c:v>
                </c:pt>
                <c:pt idx="83">
                  <c:v>41.5067613694</c:v>
                </c:pt>
                <c:pt idx="84">
                  <c:v>41.31295277850001</c:v>
                </c:pt>
                <c:pt idx="85">
                  <c:v>41.12470108460001</c:v>
                </c:pt>
                <c:pt idx="86">
                  <c:v>40.9425858027</c:v>
                </c:pt>
                <c:pt idx="87">
                  <c:v>40.76320519190001</c:v>
                </c:pt>
                <c:pt idx="88">
                  <c:v>40.5857414132</c:v>
                </c:pt>
                <c:pt idx="89">
                  <c:v>40.41062106729986</c:v>
                </c:pt>
                <c:pt idx="90">
                  <c:v>40.2371958612</c:v>
                </c:pt>
                <c:pt idx="91">
                  <c:v>40.0660058543</c:v>
                </c:pt>
                <c:pt idx="92">
                  <c:v>39.8968673084</c:v>
                </c:pt>
                <c:pt idx="93">
                  <c:v>39.73030579950007</c:v>
                </c:pt>
                <c:pt idx="94">
                  <c:v>39.5656417284</c:v>
                </c:pt>
                <c:pt idx="95">
                  <c:v>39.4022518298</c:v>
                </c:pt>
                <c:pt idx="96">
                  <c:v>39.24176766109993</c:v>
                </c:pt>
                <c:pt idx="97">
                  <c:v>39.08311528590007</c:v>
                </c:pt>
                <c:pt idx="98">
                  <c:v>38.92660873210007</c:v>
                </c:pt>
                <c:pt idx="99">
                  <c:v>38.771041077</c:v>
                </c:pt>
                <c:pt idx="100">
                  <c:v>38.6161670904</c:v>
                </c:pt>
                <c:pt idx="101">
                  <c:v>38.4633332232</c:v>
                </c:pt>
                <c:pt idx="102">
                  <c:v>38.31324031</c:v>
                </c:pt>
                <c:pt idx="103">
                  <c:v>38.1662443982</c:v>
                </c:pt>
                <c:pt idx="104">
                  <c:v>38.02088795989999</c:v>
                </c:pt>
                <c:pt idx="105">
                  <c:v>37.8771549978</c:v>
                </c:pt>
                <c:pt idx="106">
                  <c:v>37.73539319090011</c:v>
                </c:pt>
                <c:pt idx="107">
                  <c:v>37.59547361430001</c:v>
                </c:pt>
                <c:pt idx="108">
                  <c:v>37.457278822</c:v>
                </c:pt>
                <c:pt idx="109">
                  <c:v>37.32049514470001</c:v>
                </c:pt>
                <c:pt idx="110">
                  <c:v>37.1861267654</c:v>
                </c:pt>
                <c:pt idx="111">
                  <c:v>37.05397934850007</c:v>
                </c:pt>
                <c:pt idx="112">
                  <c:v>36.9231856182</c:v>
                </c:pt>
                <c:pt idx="113">
                  <c:v>36.79362075010001</c:v>
                </c:pt>
                <c:pt idx="114">
                  <c:v>36.6648322719</c:v>
                </c:pt>
                <c:pt idx="115">
                  <c:v>36.5370262812</c:v>
                </c:pt>
                <c:pt idx="116">
                  <c:v>36.409923057</c:v>
                </c:pt>
                <c:pt idx="117">
                  <c:v>36.2842366304</c:v>
                </c:pt>
                <c:pt idx="118">
                  <c:v>36.1599985151</c:v>
                </c:pt>
                <c:pt idx="119">
                  <c:v>36.03769959589999</c:v>
                </c:pt>
                <c:pt idx="120">
                  <c:v>35.9165296318</c:v>
                </c:pt>
                <c:pt idx="121">
                  <c:v>35.79607287460007</c:v>
                </c:pt>
                <c:pt idx="122">
                  <c:v>35.67601802630006</c:v>
                </c:pt>
                <c:pt idx="123">
                  <c:v>35.5568419901</c:v>
                </c:pt>
                <c:pt idx="124">
                  <c:v>35.4391453380001</c:v>
                </c:pt>
                <c:pt idx="125">
                  <c:v>35.32322545189999</c:v>
                </c:pt>
                <c:pt idx="126">
                  <c:v>35.2085575727</c:v>
                </c:pt>
                <c:pt idx="127">
                  <c:v>35.09430570740001</c:v>
                </c:pt>
                <c:pt idx="128">
                  <c:v>34.9807871488</c:v>
                </c:pt>
                <c:pt idx="129">
                  <c:v>34.8693163626</c:v>
                </c:pt>
                <c:pt idx="130">
                  <c:v>34.75862732250001</c:v>
                </c:pt>
                <c:pt idx="131">
                  <c:v>34.6487834604</c:v>
                </c:pt>
                <c:pt idx="132">
                  <c:v>34.5394889683</c:v>
                </c:pt>
                <c:pt idx="133">
                  <c:v>34.4312438765</c:v>
                </c:pt>
                <c:pt idx="134">
                  <c:v>34.32348325389999</c:v>
                </c:pt>
                <c:pt idx="135">
                  <c:v>34.2159770571</c:v>
                </c:pt>
                <c:pt idx="136">
                  <c:v>34.10889213350006</c:v>
                </c:pt>
                <c:pt idx="137">
                  <c:v>34.0022224794</c:v>
                </c:pt>
                <c:pt idx="138">
                  <c:v>33.8965772748</c:v>
                </c:pt>
                <c:pt idx="139">
                  <c:v>33.79171042780001</c:v>
                </c:pt>
                <c:pt idx="140">
                  <c:v>33.6878604663999</c:v>
                </c:pt>
                <c:pt idx="141">
                  <c:v>33.5850222856</c:v>
                </c:pt>
                <c:pt idx="142">
                  <c:v>33.48344971359997</c:v>
                </c:pt>
                <c:pt idx="143">
                  <c:v>33.3824902363</c:v>
                </c:pt>
                <c:pt idx="144">
                  <c:v>33.2822660861</c:v>
                </c:pt>
                <c:pt idx="145">
                  <c:v>33.1825322091001</c:v>
                </c:pt>
                <c:pt idx="146">
                  <c:v>33.0832024009</c:v>
                </c:pt>
                <c:pt idx="147">
                  <c:v>32.98454157649993</c:v>
                </c:pt>
                <c:pt idx="148">
                  <c:v>32.88701170589999</c:v>
                </c:pt>
                <c:pt idx="149">
                  <c:v>32.79033098750011</c:v>
                </c:pt>
                <c:pt idx="150">
                  <c:v>32.69467584220001</c:v>
                </c:pt>
                <c:pt idx="151">
                  <c:v>32.6012980508</c:v>
                </c:pt>
                <c:pt idx="152">
                  <c:v>32.5090869997</c:v>
                </c:pt>
                <c:pt idx="153">
                  <c:v>32.4182292681</c:v>
                </c:pt>
                <c:pt idx="154">
                  <c:v>32.32836737610001</c:v>
                </c:pt>
                <c:pt idx="155">
                  <c:v>32.2390731523</c:v>
                </c:pt>
                <c:pt idx="156">
                  <c:v>32.1501767263</c:v>
                </c:pt>
                <c:pt idx="157">
                  <c:v>32.06254867890007</c:v>
                </c:pt>
                <c:pt idx="158">
                  <c:v>31.97574486339992</c:v>
                </c:pt>
                <c:pt idx="159">
                  <c:v>31.88957819119999</c:v>
                </c:pt>
                <c:pt idx="160">
                  <c:v>31.80400124499999</c:v>
                </c:pt>
                <c:pt idx="161">
                  <c:v>31.71913116080004</c:v>
                </c:pt>
                <c:pt idx="162">
                  <c:v>31.63474149930003</c:v>
                </c:pt>
                <c:pt idx="163">
                  <c:v>31.55074895309999</c:v>
                </c:pt>
                <c:pt idx="164">
                  <c:v>31.46742236239995</c:v>
                </c:pt>
                <c:pt idx="165">
                  <c:v>31.384626166</c:v>
                </c:pt>
                <c:pt idx="166">
                  <c:v>31.30220008209999</c:v>
                </c:pt>
                <c:pt idx="167">
                  <c:v>31.21997931640004</c:v>
                </c:pt>
                <c:pt idx="168">
                  <c:v>31.1384103442</c:v>
                </c:pt>
                <c:pt idx="169">
                  <c:v>31.0580755099</c:v>
                </c:pt>
                <c:pt idx="170">
                  <c:v>30.97816687449996</c:v>
                </c:pt>
                <c:pt idx="171">
                  <c:v>30.8985555007</c:v>
                </c:pt>
                <c:pt idx="172">
                  <c:v>30.81967800180004</c:v>
                </c:pt>
                <c:pt idx="173">
                  <c:v>30.74117435</c:v>
                </c:pt>
                <c:pt idx="174">
                  <c:v>30.6631542816</c:v>
                </c:pt>
                <c:pt idx="175">
                  <c:v>30.58548299779994</c:v>
                </c:pt>
                <c:pt idx="176">
                  <c:v>30.5086955198</c:v>
                </c:pt>
                <c:pt idx="177">
                  <c:v>30.43274944569995</c:v>
                </c:pt>
                <c:pt idx="178">
                  <c:v>30.357259047</c:v>
                </c:pt>
                <c:pt idx="179">
                  <c:v>30.28273108529994</c:v>
                </c:pt>
                <c:pt idx="180">
                  <c:v>30.20862121779996</c:v>
                </c:pt>
                <c:pt idx="181">
                  <c:v>30.13463386740001</c:v>
                </c:pt>
                <c:pt idx="182">
                  <c:v>30.06125127589999</c:v>
                </c:pt>
                <c:pt idx="183">
                  <c:v>29.98818982119992</c:v>
                </c:pt>
                <c:pt idx="184">
                  <c:v>29.91515772650003</c:v>
                </c:pt>
                <c:pt idx="185">
                  <c:v>29.8423673134</c:v>
                </c:pt>
                <c:pt idx="186">
                  <c:v>29.7699846075</c:v>
                </c:pt>
                <c:pt idx="187">
                  <c:v>29.6980527303</c:v>
                </c:pt>
                <c:pt idx="188">
                  <c:v>29.62640746530001</c:v>
                </c:pt>
                <c:pt idx="189">
                  <c:v>29.55496712080007</c:v>
                </c:pt>
                <c:pt idx="190">
                  <c:v>29.48419811759999</c:v>
                </c:pt>
                <c:pt idx="191">
                  <c:v>29.4141163697</c:v>
                </c:pt>
                <c:pt idx="192">
                  <c:v>29.3442955408</c:v>
                </c:pt>
                <c:pt idx="193">
                  <c:v>29.27476685969999</c:v>
                </c:pt>
                <c:pt idx="194">
                  <c:v>29.2058951883</c:v>
                </c:pt>
                <c:pt idx="195">
                  <c:v>29.1377182791</c:v>
                </c:pt>
                <c:pt idx="196">
                  <c:v>29.0698170849</c:v>
                </c:pt>
                <c:pt idx="197">
                  <c:v>29.00231408499996</c:v>
                </c:pt>
                <c:pt idx="198">
                  <c:v>28.93522013549999</c:v>
                </c:pt>
                <c:pt idx="199">
                  <c:v>28.86833785369996</c:v>
                </c:pt>
                <c:pt idx="200">
                  <c:v>28.8016866943</c:v>
                </c:pt>
                <c:pt idx="201">
                  <c:v>28.7353651717</c:v>
                </c:pt>
                <c:pt idx="202">
                  <c:v>28.66946988989999</c:v>
                </c:pt>
                <c:pt idx="203">
                  <c:v>28.6045660703</c:v>
                </c:pt>
                <c:pt idx="204">
                  <c:v>28.5399363066</c:v>
                </c:pt>
                <c:pt idx="205">
                  <c:v>28.47554578599996</c:v>
                </c:pt>
                <c:pt idx="206">
                  <c:v>28.41146920159999</c:v>
                </c:pt>
                <c:pt idx="207">
                  <c:v>28.3476177606</c:v>
                </c:pt>
                <c:pt idx="208">
                  <c:v>28.28437230209999</c:v>
                </c:pt>
                <c:pt idx="209">
                  <c:v>28.2215906176</c:v>
                </c:pt>
                <c:pt idx="210">
                  <c:v>28.1593207199</c:v>
                </c:pt>
                <c:pt idx="211">
                  <c:v>28.0975791043</c:v>
                </c:pt>
                <c:pt idx="212">
                  <c:v>28.0361319802</c:v>
                </c:pt>
                <c:pt idx="213">
                  <c:v>27.975158856</c:v>
                </c:pt>
                <c:pt idx="214">
                  <c:v>27.91450973159996</c:v>
                </c:pt>
                <c:pt idx="215">
                  <c:v>27.8540446455</c:v>
                </c:pt>
                <c:pt idx="216">
                  <c:v>27.79371504809999</c:v>
                </c:pt>
                <c:pt idx="217">
                  <c:v>27.73385829850003</c:v>
                </c:pt>
                <c:pt idx="218">
                  <c:v>27.67410840630004</c:v>
                </c:pt>
                <c:pt idx="219">
                  <c:v>27.6145413543</c:v>
                </c:pt>
                <c:pt idx="220">
                  <c:v>27.55546213669999</c:v>
                </c:pt>
                <c:pt idx="221">
                  <c:v>27.4972185967</c:v>
                </c:pt>
                <c:pt idx="222">
                  <c:v>27.4391780756</c:v>
                </c:pt>
                <c:pt idx="223">
                  <c:v>27.38139116110001</c:v>
                </c:pt>
                <c:pt idx="224">
                  <c:v>27.3239202967</c:v>
                </c:pt>
                <c:pt idx="225">
                  <c:v>27.26686676920004</c:v>
                </c:pt>
                <c:pt idx="226">
                  <c:v>27.2099508633</c:v>
                </c:pt>
                <c:pt idx="227">
                  <c:v>27.1531842407</c:v>
                </c:pt>
                <c:pt idx="228">
                  <c:v>27.09660133239996</c:v>
                </c:pt>
                <c:pt idx="229">
                  <c:v>27.04019237999995</c:v>
                </c:pt>
                <c:pt idx="230">
                  <c:v>26.98403135899999</c:v>
                </c:pt>
                <c:pt idx="231">
                  <c:v>26.92802340169996</c:v>
                </c:pt>
                <c:pt idx="232">
                  <c:v>26.87243812079999</c:v>
                </c:pt>
                <c:pt idx="233">
                  <c:v>26.8171395054</c:v>
                </c:pt>
                <c:pt idx="234">
                  <c:v>26.7621810687</c:v>
                </c:pt>
                <c:pt idx="235">
                  <c:v>26.7075674077</c:v>
                </c:pt>
                <c:pt idx="236">
                  <c:v>26.65307812300007</c:v>
                </c:pt>
                <c:pt idx="237">
                  <c:v>26.59869898109999</c:v>
                </c:pt>
                <c:pt idx="238">
                  <c:v>26.5445943203</c:v>
                </c:pt>
                <c:pt idx="239">
                  <c:v>26.49062873599996</c:v>
                </c:pt>
                <c:pt idx="240">
                  <c:v>26.43677060219999</c:v>
                </c:pt>
                <c:pt idx="241">
                  <c:v>26.3830301191</c:v>
                </c:pt>
                <c:pt idx="242">
                  <c:v>26.32953823429999</c:v>
                </c:pt>
                <c:pt idx="243">
                  <c:v>26.27635063749999</c:v>
                </c:pt>
                <c:pt idx="244">
                  <c:v>26.22389757239996</c:v>
                </c:pt>
                <c:pt idx="245">
                  <c:v>26.17199821580005</c:v>
                </c:pt>
                <c:pt idx="246">
                  <c:v>26.1203866114</c:v>
                </c:pt>
                <c:pt idx="247">
                  <c:v>26.06907345999999</c:v>
                </c:pt>
                <c:pt idx="248">
                  <c:v>26.0183361627</c:v>
                </c:pt>
                <c:pt idx="249">
                  <c:v>25.96774457279992</c:v>
                </c:pt>
                <c:pt idx="250">
                  <c:v>25.9173482724</c:v>
                </c:pt>
                <c:pt idx="251">
                  <c:v>25.867215877</c:v>
                </c:pt>
                <c:pt idx="252">
                  <c:v>25.81718436640005</c:v>
                </c:pt>
                <c:pt idx="253">
                  <c:v>25.76742643449996</c:v>
                </c:pt>
                <c:pt idx="254">
                  <c:v>25.7179445366</c:v>
                </c:pt>
                <c:pt idx="255">
                  <c:v>25.66870489189996</c:v>
                </c:pt>
                <c:pt idx="256">
                  <c:v>25.6200353457</c:v>
                </c:pt>
                <c:pt idx="257">
                  <c:v>25.57149697149999</c:v>
                </c:pt>
                <c:pt idx="258">
                  <c:v>25.52311695209999</c:v>
                </c:pt>
                <c:pt idx="259">
                  <c:v>25.47483757619996</c:v>
                </c:pt>
                <c:pt idx="260">
                  <c:v>25.42697981909999</c:v>
                </c:pt>
                <c:pt idx="261">
                  <c:v>25.3793983845</c:v>
                </c:pt>
                <c:pt idx="262">
                  <c:v>25.3320093575</c:v>
                </c:pt>
                <c:pt idx="263">
                  <c:v>25.2848707002</c:v>
                </c:pt>
                <c:pt idx="264">
                  <c:v>25.23798844660005</c:v>
                </c:pt>
                <c:pt idx="265">
                  <c:v>25.1913746377</c:v>
                </c:pt>
                <c:pt idx="266">
                  <c:v>25.1451417283</c:v>
                </c:pt>
                <c:pt idx="267">
                  <c:v>25.09911077129999</c:v>
                </c:pt>
                <c:pt idx="268">
                  <c:v>25.05335210539999</c:v>
                </c:pt>
                <c:pt idx="269">
                  <c:v>25.00811150019996</c:v>
                </c:pt>
                <c:pt idx="270">
                  <c:v>24.96327400669999</c:v>
                </c:pt>
                <c:pt idx="271">
                  <c:v>24.91877523909999</c:v>
                </c:pt>
                <c:pt idx="272">
                  <c:v>24.87438806170003</c:v>
                </c:pt>
                <c:pt idx="273">
                  <c:v>24.83028583999999</c:v>
                </c:pt>
                <c:pt idx="274">
                  <c:v>24.78649054549996</c:v>
                </c:pt>
                <c:pt idx="275">
                  <c:v>24.74298973429999</c:v>
                </c:pt>
                <c:pt idx="276">
                  <c:v>24.6996874527</c:v>
                </c:pt>
                <c:pt idx="277">
                  <c:v>24.65650145590003</c:v>
                </c:pt>
                <c:pt idx="278">
                  <c:v>24.61354088919999</c:v>
                </c:pt>
                <c:pt idx="279">
                  <c:v>24.5708113859</c:v>
                </c:pt>
                <c:pt idx="280">
                  <c:v>24.52815285249999</c:v>
                </c:pt>
                <c:pt idx="281">
                  <c:v>24.48568137229994</c:v>
                </c:pt>
                <c:pt idx="282">
                  <c:v>24.4433653171</c:v>
                </c:pt>
                <c:pt idx="283">
                  <c:v>24.40114100259999</c:v>
                </c:pt>
                <c:pt idx="284">
                  <c:v>24.3590708063</c:v>
                </c:pt>
                <c:pt idx="285">
                  <c:v>24.31710905560004</c:v>
                </c:pt>
                <c:pt idx="286">
                  <c:v>24.27560533669999</c:v>
                </c:pt>
                <c:pt idx="287">
                  <c:v>24.2343489268</c:v>
                </c:pt>
                <c:pt idx="288">
                  <c:v>24.19324659069999</c:v>
                </c:pt>
                <c:pt idx="289">
                  <c:v>24.1524950523</c:v>
                </c:pt>
                <c:pt idx="290">
                  <c:v>24.112096491</c:v>
                </c:pt>
                <c:pt idx="291">
                  <c:v>24.0718272965</c:v>
                </c:pt>
                <c:pt idx="292">
                  <c:v>24.03179900669999</c:v>
                </c:pt>
                <c:pt idx="293">
                  <c:v>23.9918484995</c:v>
                </c:pt>
                <c:pt idx="294">
                  <c:v>23.95218853429999</c:v>
                </c:pt>
                <c:pt idx="295">
                  <c:v>23.91280220639996</c:v>
                </c:pt>
                <c:pt idx="296">
                  <c:v>23.8736986659</c:v>
                </c:pt>
                <c:pt idx="297">
                  <c:v>23.83477592830005</c:v>
                </c:pt>
                <c:pt idx="298">
                  <c:v>23.79597333329999</c:v>
                </c:pt>
                <c:pt idx="299">
                  <c:v>23.75733208409999</c:v>
                </c:pt>
                <c:pt idx="300">
                  <c:v>23.71893226789999</c:v>
                </c:pt>
                <c:pt idx="301">
                  <c:v>23.6806774502</c:v>
                </c:pt>
                <c:pt idx="302">
                  <c:v>23.64261438629999</c:v>
                </c:pt>
                <c:pt idx="303">
                  <c:v>23.60475599550004</c:v>
                </c:pt>
                <c:pt idx="304">
                  <c:v>23.56723303779996</c:v>
                </c:pt>
                <c:pt idx="305">
                  <c:v>23.5301019597</c:v>
                </c:pt>
                <c:pt idx="306">
                  <c:v>23.4930453141</c:v>
                </c:pt>
                <c:pt idx="307">
                  <c:v>23.4561601743</c:v>
                </c:pt>
                <c:pt idx="308">
                  <c:v>23.41941910459999</c:v>
                </c:pt>
                <c:pt idx="309">
                  <c:v>23.3828712389</c:v>
                </c:pt>
                <c:pt idx="310">
                  <c:v>23.346407365</c:v>
                </c:pt>
                <c:pt idx="311">
                  <c:v>23.3100331799</c:v>
                </c:pt>
                <c:pt idx="312">
                  <c:v>23.27378945009999</c:v>
                </c:pt>
                <c:pt idx="313">
                  <c:v>23.2377001645</c:v>
                </c:pt>
                <c:pt idx="314">
                  <c:v>23.2017074154</c:v>
                </c:pt>
                <c:pt idx="315">
                  <c:v>23.1658548389</c:v>
                </c:pt>
                <c:pt idx="316">
                  <c:v>23.1302320663</c:v>
                </c:pt>
                <c:pt idx="317">
                  <c:v>23.0946766</c:v>
                </c:pt>
                <c:pt idx="318">
                  <c:v>23.0592543345</c:v>
                </c:pt>
                <c:pt idx="319">
                  <c:v>23.023943148</c:v>
                </c:pt>
                <c:pt idx="320">
                  <c:v>22.98872224679988</c:v>
                </c:pt>
                <c:pt idx="321">
                  <c:v>22.9536519362</c:v>
                </c:pt>
                <c:pt idx="322">
                  <c:v>22.91866782709999</c:v>
                </c:pt>
                <c:pt idx="323">
                  <c:v>22.8838142036</c:v>
                </c:pt>
                <c:pt idx="324">
                  <c:v>22.84909673269999</c:v>
                </c:pt>
                <c:pt idx="325">
                  <c:v>22.81457915850003</c:v>
                </c:pt>
                <c:pt idx="326">
                  <c:v>22.7801790566</c:v>
                </c:pt>
                <c:pt idx="327">
                  <c:v>22.7458612229</c:v>
                </c:pt>
                <c:pt idx="328">
                  <c:v>22.7116275618</c:v>
                </c:pt>
                <c:pt idx="329">
                  <c:v>22.67749595540005</c:v>
                </c:pt>
                <c:pt idx="330">
                  <c:v>22.64350963279995</c:v>
                </c:pt>
                <c:pt idx="331">
                  <c:v>22.60959634909999</c:v>
                </c:pt>
                <c:pt idx="332">
                  <c:v>22.57580683649999</c:v>
                </c:pt>
                <c:pt idx="333">
                  <c:v>22.54214013149996</c:v>
                </c:pt>
                <c:pt idx="334">
                  <c:v>22.50858257729994</c:v>
                </c:pt>
                <c:pt idx="335">
                  <c:v>22.47524998449993</c:v>
                </c:pt>
                <c:pt idx="336">
                  <c:v>22.44210179529999</c:v>
                </c:pt>
                <c:pt idx="337">
                  <c:v>22.40905054749999</c:v>
                </c:pt>
                <c:pt idx="338">
                  <c:v>22.3763894888</c:v>
                </c:pt>
                <c:pt idx="339">
                  <c:v>22.34388235400001</c:v>
                </c:pt>
                <c:pt idx="340">
                  <c:v>22.31149224549999</c:v>
                </c:pt>
                <c:pt idx="341">
                  <c:v>22.27918324659996</c:v>
                </c:pt>
                <c:pt idx="342">
                  <c:v>22.2469630032</c:v>
                </c:pt>
                <c:pt idx="343">
                  <c:v>22.21490874930005</c:v>
                </c:pt>
                <c:pt idx="344">
                  <c:v>22.18294940509999</c:v>
                </c:pt>
                <c:pt idx="345">
                  <c:v>22.1511168412</c:v>
                </c:pt>
                <c:pt idx="346">
                  <c:v>22.11962275280001</c:v>
                </c:pt>
                <c:pt idx="347">
                  <c:v>22.08820914499995</c:v>
                </c:pt>
                <c:pt idx="348">
                  <c:v>22.0570416418</c:v>
                </c:pt>
                <c:pt idx="349">
                  <c:v>22.0259108289</c:v>
                </c:pt>
                <c:pt idx="350">
                  <c:v>21.9948239179</c:v>
                </c:pt>
                <c:pt idx="351">
                  <c:v>21.96397393109999</c:v>
                </c:pt>
                <c:pt idx="352">
                  <c:v>21.93320217679996</c:v>
                </c:pt>
                <c:pt idx="353">
                  <c:v>21.9025787662</c:v>
                </c:pt>
                <c:pt idx="354">
                  <c:v>21.8721076587</c:v>
                </c:pt>
                <c:pt idx="355">
                  <c:v>21.8417730966</c:v>
                </c:pt>
                <c:pt idx="356">
                  <c:v>21.8114972037</c:v>
                </c:pt>
                <c:pt idx="357">
                  <c:v>21.78141210359995</c:v>
                </c:pt>
                <c:pt idx="358">
                  <c:v>21.751481202</c:v>
                </c:pt>
                <c:pt idx="359">
                  <c:v>21.72173040959999</c:v>
                </c:pt>
                <c:pt idx="360">
                  <c:v>21.6921352936</c:v>
                </c:pt>
                <c:pt idx="361">
                  <c:v>21.66290938599996</c:v>
                </c:pt>
                <c:pt idx="362">
                  <c:v>21.633819288</c:v>
                </c:pt>
                <c:pt idx="363">
                  <c:v>21.60474621419996</c:v>
                </c:pt>
                <c:pt idx="364">
                  <c:v>21.57575539779999</c:v>
                </c:pt>
                <c:pt idx="365">
                  <c:v>21.5468867175</c:v>
                </c:pt>
                <c:pt idx="366">
                  <c:v>21.51806667669999</c:v>
                </c:pt>
                <c:pt idx="367">
                  <c:v>21.48934638319992</c:v>
                </c:pt>
                <c:pt idx="368">
                  <c:v>21.46076770139996</c:v>
                </c:pt>
                <c:pt idx="369">
                  <c:v>21.43232353159992</c:v>
                </c:pt>
                <c:pt idx="370">
                  <c:v>21.40393377009999</c:v>
                </c:pt>
                <c:pt idx="371">
                  <c:v>21.3755853473</c:v>
                </c:pt>
                <c:pt idx="372">
                  <c:v>21.3472692275</c:v>
                </c:pt>
                <c:pt idx="373">
                  <c:v>21.31904090960001</c:v>
                </c:pt>
                <c:pt idx="374">
                  <c:v>21.29097676570001</c:v>
                </c:pt>
                <c:pt idx="375">
                  <c:v>21.26318314719999</c:v>
                </c:pt>
                <c:pt idx="376">
                  <c:v>21.23550719999999</c:v>
                </c:pt>
                <c:pt idx="377">
                  <c:v>21.20795195590004</c:v>
                </c:pt>
                <c:pt idx="378">
                  <c:v>21.18049391299999</c:v>
                </c:pt>
                <c:pt idx="379">
                  <c:v>21.15312423769999</c:v>
                </c:pt>
                <c:pt idx="380">
                  <c:v>21.125869587</c:v>
                </c:pt>
                <c:pt idx="381">
                  <c:v>21.09877157519995</c:v>
                </c:pt>
                <c:pt idx="382">
                  <c:v>21.0718303446</c:v>
                </c:pt>
                <c:pt idx="383">
                  <c:v>21.04503479609999</c:v>
                </c:pt>
                <c:pt idx="384">
                  <c:v>21.0184815943</c:v>
                </c:pt>
                <c:pt idx="385">
                  <c:v>20.99218526749999</c:v>
                </c:pt>
                <c:pt idx="386">
                  <c:v>20.96595300529999</c:v>
                </c:pt>
                <c:pt idx="387">
                  <c:v>20.9397856213</c:v>
                </c:pt>
                <c:pt idx="388">
                  <c:v>20.91372300499996</c:v>
                </c:pt>
                <c:pt idx="389">
                  <c:v>20.88773777959996</c:v>
                </c:pt>
                <c:pt idx="390">
                  <c:v>20.8618372504</c:v>
                </c:pt>
                <c:pt idx="391">
                  <c:v>20.8359858009</c:v>
                </c:pt>
                <c:pt idx="392">
                  <c:v>20.81025576390006</c:v>
                </c:pt>
                <c:pt idx="393">
                  <c:v>20.78463277239992</c:v>
                </c:pt>
                <c:pt idx="394">
                  <c:v>20.75915596390004</c:v>
                </c:pt>
                <c:pt idx="395">
                  <c:v>20.7338227257</c:v>
                </c:pt>
                <c:pt idx="396">
                  <c:v>20.70860861159996</c:v>
                </c:pt>
                <c:pt idx="397">
                  <c:v>20.68349132119999</c:v>
                </c:pt>
                <c:pt idx="398">
                  <c:v>20.6585457028</c:v>
                </c:pt>
                <c:pt idx="399">
                  <c:v>20.63368472070004</c:v>
                </c:pt>
                <c:pt idx="400">
                  <c:v>20.6089980698</c:v>
                </c:pt>
                <c:pt idx="401">
                  <c:v>20.58448209169999</c:v>
                </c:pt>
                <c:pt idx="402">
                  <c:v>20.560055946</c:v>
                </c:pt>
                <c:pt idx="403">
                  <c:v>20.53569855249999</c:v>
                </c:pt>
                <c:pt idx="404">
                  <c:v>20.5113471905</c:v>
                </c:pt>
                <c:pt idx="405">
                  <c:v>20.48703205929996</c:v>
                </c:pt>
                <c:pt idx="406">
                  <c:v>20.46276440959996</c:v>
                </c:pt>
                <c:pt idx="407">
                  <c:v>20.43857615869999</c:v>
                </c:pt>
                <c:pt idx="408">
                  <c:v>20.4144316459</c:v>
                </c:pt>
                <c:pt idx="409">
                  <c:v>20.39033546400004</c:v>
                </c:pt>
                <c:pt idx="410">
                  <c:v>20.3663633655</c:v>
                </c:pt>
                <c:pt idx="411">
                  <c:v>20.34240663719995</c:v>
                </c:pt>
                <c:pt idx="412">
                  <c:v>20.3184868194</c:v>
                </c:pt>
                <c:pt idx="413">
                  <c:v>20.2946884393</c:v>
                </c:pt>
                <c:pt idx="414">
                  <c:v>20.270995576</c:v>
                </c:pt>
                <c:pt idx="415">
                  <c:v>20.24739290299996</c:v>
                </c:pt>
                <c:pt idx="416">
                  <c:v>20.223901225</c:v>
                </c:pt>
                <c:pt idx="417">
                  <c:v>20.20049643099996</c:v>
                </c:pt>
                <c:pt idx="418">
                  <c:v>20.17717518540006</c:v>
                </c:pt>
                <c:pt idx="419">
                  <c:v>20.1540352757</c:v>
                </c:pt>
                <c:pt idx="420">
                  <c:v>20.13107612930005</c:v>
                </c:pt>
                <c:pt idx="421">
                  <c:v>20.10820072750001</c:v>
                </c:pt>
                <c:pt idx="422">
                  <c:v>20.08539084399992</c:v>
                </c:pt>
                <c:pt idx="423">
                  <c:v>20.06265194849999</c:v>
                </c:pt>
                <c:pt idx="424">
                  <c:v>20.03997045960005</c:v>
                </c:pt>
                <c:pt idx="425">
                  <c:v>20.0173860939</c:v>
                </c:pt>
                <c:pt idx="426">
                  <c:v>19.99487939560001</c:v>
                </c:pt>
                <c:pt idx="427">
                  <c:v>19.97251217249994</c:v>
                </c:pt>
                <c:pt idx="428">
                  <c:v>19.95033602449999</c:v>
                </c:pt>
                <c:pt idx="429">
                  <c:v>19.92824636169996</c:v>
                </c:pt>
                <c:pt idx="430">
                  <c:v>19.90624970719995</c:v>
                </c:pt>
                <c:pt idx="431">
                  <c:v>19.8843309294</c:v>
                </c:pt>
                <c:pt idx="432">
                  <c:v>19.86248629679994</c:v>
                </c:pt>
                <c:pt idx="433">
                  <c:v>19.84069734999999</c:v>
                </c:pt>
                <c:pt idx="434">
                  <c:v>19.81899893880004</c:v>
                </c:pt>
                <c:pt idx="435">
                  <c:v>19.7973730382</c:v>
                </c:pt>
                <c:pt idx="436">
                  <c:v>19.7757563068</c:v>
                </c:pt>
                <c:pt idx="437">
                  <c:v>19.7541600583</c:v>
                </c:pt>
                <c:pt idx="438">
                  <c:v>19.73258003279996</c:v>
                </c:pt>
                <c:pt idx="439">
                  <c:v>19.7110339281</c:v>
                </c:pt>
                <c:pt idx="440">
                  <c:v>19.68961088779995</c:v>
                </c:pt>
                <c:pt idx="441">
                  <c:v>19.6682134128</c:v>
                </c:pt>
                <c:pt idx="442">
                  <c:v>19.6468782802</c:v>
                </c:pt>
                <c:pt idx="443">
                  <c:v>19.62564805839999</c:v>
                </c:pt>
                <c:pt idx="444">
                  <c:v>19.60451066900004</c:v>
                </c:pt>
                <c:pt idx="445">
                  <c:v>19.58346430109999</c:v>
                </c:pt>
                <c:pt idx="446">
                  <c:v>19.56245621309996</c:v>
                </c:pt>
                <c:pt idx="447">
                  <c:v>19.54146716620004</c:v>
                </c:pt>
                <c:pt idx="448">
                  <c:v>19.52055657449996</c:v>
                </c:pt>
                <c:pt idx="449">
                  <c:v>19.49977580609999</c:v>
                </c:pt>
                <c:pt idx="450">
                  <c:v>19.47905140740004</c:v>
                </c:pt>
                <c:pt idx="451">
                  <c:v>19.45839798949999</c:v>
                </c:pt>
                <c:pt idx="452">
                  <c:v>19.43781987819996</c:v>
                </c:pt>
                <c:pt idx="453">
                  <c:v>19.4173090299</c:v>
                </c:pt>
                <c:pt idx="454">
                  <c:v>19.39686509270004</c:v>
                </c:pt>
                <c:pt idx="455">
                  <c:v>19.376462929</c:v>
                </c:pt>
                <c:pt idx="456">
                  <c:v>19.3561340832</c:v>
                </c:pt>
                <c:pt idx="457">
                  <c:v>19.3358695187</c:v>
                </c:pt>
                <c:pt idx="458">
                  <c:v>19.3156256498</c:v>
                </c:pt>
                <c:pt idx="459">
                  <c:v>19.29542668229995</c:v>
                </c:pt>
                <c:pt idx="460">
                  <c:v>19.27528040569999</c:v>
                </c:pt>
                <c:pt idx="461">
                  <c:v>19.25520365409999</c:v>
                </c:pt>
                <c:pt idx="462">
                  <c:v>19.2352019681</c:v>
                </c:pt>
                <c:pt idx="463">
                  <c:v>19.21524611929999</c:v>
                </c:pt>
                <c:pt idx="464">
                  <c:v>19.1953444131</c:v>
                </c:pt>
                <c:pt idx="465">
                  <c:v>19.17549256809999</c:v>
                </c:pt>
                <c:pt idx="466">
                  <c:v>19.15575416020004</c:v>
                </c:pt>
                <c:pt idx="467">
                  <c:v>19.13609079370003</c:v>
                </c:pt>
                <c:pt idx="468">
                  <c:v>19.11645448910004</c:v>
                </c:pt>
                <c:pt idx="469">
                  <c:v>19.09688143910003</c:v>
                </c:pt>
                <c:pt idx="470">
                  <c:v>19.0773520608</c:v>
                </c:pt>
                <c:pt idx="471">
                  <c:v>19.05789772680007</c:v>
                </c:pt>
                <c:pt idx="472">
                  <c:v>19.03851677809999</c:v>
                </c:pt>
                <c:pt idx="473">
                  <c:v>19.0191948366</c:v>
                </c:pt>
                <c:pt idx="474">
                  <c:v>18.99997601640001</c:v>
                </c:pt>
                <c:pt idx="475">
                  <c:v>18.98083995559995</c:v>
                </c:pt>
                <c:pt idx="476">
                  <c:v>18.9617484265</c:v>
                </c:pt>
                <c:pt idx="477">
                  <c:v>18.94270845119996</c:v>
                </c:pt>
                <c:pt idx="478">
                  <c:v>18.923750322</c:v>
                </c:pt>
                <c:pt idx="479">
                  <c:v>18.90482978109999</c:v>
                </c:pt>
                <c:pt idx="480">
                  <c:v>18.8859758399</c:v>
                </c:pt>
                <c:pt idx="481">
                  <c:v>18.8671964977</c:v>
                </c:pt>
                <c:pt idx="482">
                  <c:v>18.84850082179996</c:v>
                </c:pt>
                <c:pt idx="483">
                  <c:v>18.82989570890004</c:v>
                </c:pt>
                <c:pt idx="484">
                  <c:v>18.8113486914</c:v>
                </c:pt>
                <c:pt idx="485">
                  <c:v>18.7928662672</c:v>
                </c:pt>
                <c:pt idx="486">
                  <c:v>18.7744313015</c:v>
                </c:pt>
                <c:pt idx="487">
                  <c:v>18.75606806070003</c:v>
                </c:pt>
                <c:pt idx="488">
                  <c:v>18.7377544311</c:v>
                </c:pt>
                <c:pt idx="489">
                  <c:v>18.7194876056</c:v>
                </c:pt>
                <c:pt idx="490">
                  <c:v>18.7012754377</c:v>
                </c:pt>
                <c:pt idx="491">
                  <c:v>18.6830761462</c:v>
                </c:pt>
                <c:pt idx="492">
                  <c:v>18.66490878210003</c:v>
                </c:pt>
                <c:pt idx="493">
                  <c:v>18.64676947169999</c:v>
                </c:pt>
                <c:pt idx="494">
                  <c:v>18.628651099</c:v>
                </c:pt>
                <c:pt idx="495">
                  <c:v>18.6105361803</c:v>
                </c:pt>
                <c:pt idx="496">
                  <c:v>18.59242839319996</c:v>
                </c:pt>
                <c:pt idx="497">
                  <c:v>18.57435992950001</c:v>
                </c:pt>
                <c:pt idx="498">
                  <c:v>18.5563621349</c:v>
                </c:pt>
                <c:pt idx="499">
                  <c:v>18.53839228479995</c:v>
                </c:pt>
                <c:pt idx="500">
                  <c:v>18.52042881989999</c:v>
                </c:pt>
                <c:pt idx="501">
                  <c:v>18.5024884879</c:v>
                </c:pt>
                <c:pt idx="502">
                  <c:v>18.48461606429996</c:v>
                </c:pt>
                <c:pt idx="503">
                  <c:v>18.46680990979996</c:v>
                </c:pt>
                <c:pt idx="504">
                  <c:v>18.44903623949994</c:v>
                </c:pt>
                <c:pt idx="505">
                  <c:v>18.43130969709999</c:v>
                </c:pt>
                <c:pt idx="506">
                  <c:v>18.4136373894</c:v>
                </c:pt>
                <c:pt idx="507">
                  <c:v>18.39601291</c:v>
                </c:pt>
                <c:pt idx="508">
                  <c:v>18.37848633119996</c:v>
                </c:pt>
                <c:pt idx="509">
                  <c:v>18.361002625</c:v>
                </c:pt>
                <c:pt idx="510">
                  <c:v>18.3435533177</c:v>
                </c:pt>
                <c:pt idx="511">
                  <c:v>18.32612383509996</c:v>
                </c:pt>
                <c:pt idx="512">
                  <c:v>18.30870753659995</c:v>
                </c:pt>
                <c:pt idx="513">
                  <c:v>18.291330065</c:v>
                </c:pt>
                <c:pt idx="514">
                  <c:v>18.2739899682</c:v>
                </c:pt>
                <c:pt idx="515">
                  <c:v>18.25671589009999</c:v>
                </c:pt>
                <c:pt idx="516">
                  <c:v>18.2395161894</c:v>
                </c:pt>
                <c:pt idx="517">
                  <c:v>18.22234488569994</c:v>
                </c:pt>
                <c:pt idx="518">
                  <c:v>18.20522523819995</c:v>
                </c:pt>
                <c:pt idx="519">
                  <c:v>18.18813790609999</c:v>
                </c:pt>
                <c:pt idx="520">
                  <c:v>18.17108576170005</c:v>
                </c:pt>
                <c:pt idx="521">
                  <c:v>18.15405701060005</c:v>
                </c:pt>
                <c:pt idx="522">
                  <c:v>18.13706743740005</c:v>
                </c:pt>
                <c:pt idx="523">
                  <c:v>18.1201381413</c:v>
                </c:pt>
                <c:pt idx="524">
                  <c:v>18.10325142160006</c:v>
                </c:pt>
                <c:pt idx="525">
                  <c:v>18.0863955611</c:v>
                </c:pt>
                <c:pt idx="526">
                  <c:v>18.06960205069996</c:v>
                </c:pt>
                <c:pt idx="527">
                  <c:v>18.052911613</c:v>
                </c:pt>
                <c:pt idx="528">
                  <c:v>18.03623604559996</c:v>
                </c:pt>
                <c:pt idx="529">
                  <c:v>18.01958432180004</c:v>
                </c:pt>
                <c:pt idx="530">
                  <c:v>18.00298144770001</c:v>
                </c:pt>
                <c:pt idx="531">
                  <c:v>17.98643337569992</c:v>
                </c:pt>
                <c:pt idx="532">
                  <c:v>17.96993555439999</c:v>
                </c:pt>
                <c:pt idx="533">
                  <c:v>17.95350717459996</c:v>
                </c:pt>
                <c:pt idx="534">
                  <c:v>17.93714750579996</c:v>
                </c:pt>
                <c:pt idx="535">
                  <c:v>17.9208889788</c:v>
                </c:pt>
                <c:pt idx="536">
                  <c:v>17.90466424969999</c:v>
                </c:pt>
                <c:pt idx="537">
                  <c:v>17.88847860249999</c:v>
                </c:pt>
                <c:pt idx="538">
                  <c:v>17.87232689469996</c:v>
                </c:pt>
                <c:pt idx="539">
                  <c:v>17.85622663679996</c:v>
                </c:pt>
                <c:pt idx="540">
                  <c:v>17.8401952241</c:v>
                </c:pt>
                <c:pt idx="541">
                  <c:v>17.8242236956</c:v>
                </c:pt>
                <c:pt idx="542">
                  <c:v>17.7923667096</c:v>
                </c:pt>
                <c:pt idx="543">
                  <c:v>17.76069436059996</c:v>
                </c:pt>
                <c:pt idx="544">
                  <c:v>17.7293181847</c:v>
                </c:pt>
                <c:pt idx="545">
                  <c:v>17.69820109679999</c:v>
                </c:pt>
                <c:pt idx="546">
                  <c:v>17.66735410260005</c:v>
                </c:pt>
                <c:pt idx="547">
                  <c:v>17.6366977729</c:v>
                </c:pt>
                <c:pt idx="548">
                  <c:v>17.60623384749999</c:v>
                </c:pt>
                <c:pt idx="549">
                  <c:v>17.57595829780004</c:v>
                </c:pt>
                <c:pt idx="550">
                  <c:v>17.5458608414</c:v>
                </c:pt>
                <c:pt idx="551">
                  <c:v>17.51587266220004</c:v>
                </c:pt>
                <c:pt idx="552">
                  <c:v>17.48601970819995</c:v>
                </c:pt>
                <c:pt idx="553">
                  <c:v>17.4563859912</c:v>
                </c:pt>
                <c:pt idx="554">
                  <c:v>17.42689637469999</c:v>
                </c:pt>
                <c:pt idx="555">
                  <c:v>17.3976176647</c:v>
                </c:pt>
                <c:pt idx="556">
                  <c:v>17.36847309229999</c:v>
                </c:pt>
                <c:pt idx="557">
                  <c:v>17.3395359326</c:v>
                </c:pt>
                <c:pt idx="558">
                  <c:v>17.31072252699999</c:v>
                </c:pt>
                <c:pt idx="559">
                  <c:v>17.28203046109999</c:v>
                </c:pt>
                <c:pt idx="560">
                  <c:v>17.2534860344</c:v>
                </c:pt>
                <c:pt idx="561">
                  <c:v>17.22506775940001</c:v>
                </c:pt>
                <c:pt idx="562">
                  <c:v>17.1967785648</c:v>
                </c:pt>
                <c:pt idx="563">
                  <c:v>17.16876339029999</c:v>
                </c:pt>
                <c:pt idx="564">
                  <c:v>17.1409433427</c:v>
                </c:pt>
                <c:pt idx="565">
                  <c:v>17.11329834770003</c:v>
                </c:pt>
                <c:pt idx="566">
                  <c:v>17.0858017602</c:v>
                </c:pt>
                <c:pt idx="567">
                  <c:v>17.0583804233</c:v>
                </c:pt>
                <c:pt idx="568">
                  <c:v>17.0310965788</c:v>
                </c:pt>
                <c:pt idx="569">
                  <c:v>17.0039612869</c:v>
                </c:pt>
                <c:pt idx="570">
                  <c:v>16.9769345289</c:v>
                </c:pt>
                <c:pt idx="571">
                  <c:v>16.9500540951</c:v>
                </c:pt>
                <c:pt idx="572">
                  <c:v>16.92331243309996</c:v>
                </c:pt>
                <c:pt idx="573">
                  <c:v>16.89668921869999</c:v>
                </c:pt>
                <c:pt idx="574">
                  <c:v>16.87021308129999</c:v>
                </c:pt>
                <c:pt idx="575">
                  <c:v>16.84387898380004</c:v>
                </c:pt>
                <c:pt idx="576">
                  <c:v>16.81764162750003</c:v>
                </c:pt>
                <c:pt idx="577">
                  <c:v>16.7915027235</c:v>
                </c:pt>
                <c:pt idx="578">
                  <c:v>16.76548198559995</c:v>
                </c:pt>
                <c:pt idx="579">
                  <c:v>16.73960600559996</c:v>
                </c:pt>
                <c:pt idx="580">
                  <c:v>16.7138486849</c:v>
                </c:pt>
                <c:pt idx="581">
                  <c:v>16.6881815252</c:v>
                </c:pt>
                <c:pt idx="582">
                  <c:v>16.6626649618</c:v>
                </c:pt>
                <c:pt idx="583">
                  <c:v>16.6372222641</c:v>
                </c:pt>
                <c:pt idx="584">
                  <c:v>16.6118877984001</c:v>
                </c:pt>
                <c:pt idx="585">
                  <c:v>16.58668362679999</c:v>
                </c:pt>
                <c:pt idx="586">
                  <c:v>16.56163073769999</c:v>
                </c:pt>
                <c:pt idx="587">
                  <c:v>16.5367480699</c:v>
                </c:pt>
                <c:pt idx="588">
                  <c:v>16.5120341428</c:v>
                </c:pt>
                <c:pt idx="589">
                  <c:v>16.4874553625</c:v>
                </c:pt>
                <c:pt idx="590">
                  <c:v>16.46302079219996</c:v>
                </c:pt>
                <c:pt idx="591">
                  <c:v>16.43870015789999</c:v>
                </c:pt>
                <c:pt idx="592">
                  <c:v>16.4144542947</c:v>
                </c:pt>
                <c:pt idx="593">
                  <c:v>16.39030201019999</c:v>
                </c:pt>
                <c:pt idx="594">
                  <c:v>16.36621542360004</c:v>
                </c:pt>
                <c:pt idx="595">
                  <c:v>16.3422217595</c:v>
                </c:pt>
                <c:pt idx="596">
                  <c:v>16.3183677383</c:v>
                </c:pt>
                <c:pt idx="597">
                  <c:v>16.29460423159996</c:v>
                </c:pt>
                <c:pt idx="598">
                  <c:v>16.2709598673</c:v>
                </c:pt>
                <c:pt idx="599">
                  <c:v>16.2474882164</c:v>
                </c:pt>
                <c:pt idx="600">
                  <c:v>16.22416570680005</c:v>
                </c:pt>
                <c:pt idx="601">
                  <c:v>16.20093293919996</c:v>
                </c:pt>
                <c:pt idx="602">
                  <c:v>16.1778065917</c:v>
                </c:pt>
                <c:pt idx="603">
                  <c:v>16.1548101372</c:v>
                </c:pt>
                <c:pt idx="604">
                  <c:v>16.13189938570003</c:v>
                </c:pt>
                <c:pt idx="605">
                  <c:v>16.10903349479999</c:v>
                </c:pt>
                <c:pt idx="606">
                  <c:v>16.08619349329999</c:v>
                </c:pt>
                <c:pt idx="607">
                  <c:v>16.06344621629995</c:v>
                </c:pt>
                <c:pt idx="608">
                  <c:v>16.0408497524</c:v>
                </c:pt>
                <c:pt idx="609">
                  <c:v>16.0183566078</c:v>
                </c:pt>
                <c:pt idx="610">
                  <c:v>15.99592641510002</c:v>
                </c:pt>
                <c:pt idx="611">
                  <c:v>15.9737130841</c:v>
                </c:pt>
                <c:pt idx="612">
                  <c:v>15.95165471560002</c:v>
                </c:pt>
                <c:pt idx="613">
                  <c:v>15.9296954748</c:v>
                </c:pt>
                <c:pt idx="614">
                  <c:v>15.9078401914</c:v>
                </c:pt>
                <c:pt idx="615">
                  <c:v>15.88614371320001</c:v>
                </c:pt>
                <c:pt idx="616">
                  <c:v>15.86454799310003</c:v>
                </c:pt>
                <c:pt idx="617">
                  <c:v>15.843172007</c:v>
                </c:pt>
                <c:pt idx="618">
                  <c:v>15.8219502835</c:v>
                </c:pt>
                <c:pt idx="619">
                  <c:v>15.8008287784</c:v>
                </c:pt>
                <c:pt idx="620">
                  <c:v>15.77978880970002</c:v>
                </c:pt>
                <c:pt idx="621">
                  <c:v>15.7588150523</c:v>
                </c:pt>
                <c:pt idx="622">
                  <c:v>15.7379082008</c:v>
                </c:pt>
                <c:pt idx="623">
                  <c:v>15.7171201167</c:v>
                </c:pt>
                <c:pt idx="624">
                  <c:v>15.69644239590002</c:v>
                </c:pt>
                <c:pt idx="625">
                  <c:v>15.67584687140003</c:v>
                </c:pt>
                <c:pt idx="626">
                  <c:v>15.65530921870003</c:v>
                </c:pt>
                <c:pt idx="627">
                  <c:v>15.6348471529</c:v>
                </c:pt>
                <c:pt idx="628">
                  <c:v>15.6144685517</c:v>
                </c:pt>
                <c:pt idx="629">
                  <c:v>15.5941925822</c:v>
                </c:pt>
                <c:pt idx="630">
                  <c:v>15.5739733979</c:v>
                </c:pt>
                <c:pt idx="631">
                  <c:v>15.55382257680002</c:v>
                </c:pt>
                <c:pt idx="632">
                  <c:v>15.53372886</c:v>
                </c:pt>
                <c:pt idx="633">
                  <c:v>15.5137127802</c:v>
                </c:pt>
                <c:pt idx="634">
                  <c:v>15.4938030613</c:v>
                </c:pt>
                <c:pt idx="635">
                  <c:v>15.4740200848</c:v>
                </c:pt>
                <c:pt idx="636">
                  <c:v>15.45439287840002</c:v>
                </c:pt>
                <c:pt idx="637">
                  <c:v>15.4348989887</c:v>
                </c:pt>
                <c:pt idx="638">
                  <c:v>15.41548967010003</c:v>
                </c:pt>
                <c:pt idx="639">
                  <c:v>15.3961766871</c:v>
                </c:pt>
                <c:pt idx="640">
                  <c:v>15.37697031450002</c:v>
                </c:pt>
                <c:pt idx="641">
                  <c:v>15.3578601975</c:v>
                </c:pt>
                <c:pt idx="642">
                  <c:v>15.3388488799</c:v>
                </c:pt>
                <c:pt idx="643">
                  <c:v>15.31995663500003</c:v>
                </c:pt>
                <c:pt idx="644">
                  <c:v>15.3011526429</c:v>
                </c:pt>
                <c:pt idx="645">
                  <c:v>15.28243661870004</c:v>
                </c:pt>
                <c:pt idx="646">
                  <c:v>15.2638173174</c:v>
                </c:pt>
                <c:pt idx="647">
                  <c:v>15.2452769486</c:v>
                </c:pt>
                <c:pt idx="648">
                  <c:v>15.2268147496</c:v>
                </c:pt>
                <c:pt idx="649">
                  <c:v>15.2084660809</c:v>
                </c:pt>
                <c:pt idx="650">
                  <c:v>15.1901905055</c:v>
                </c:pt>
                <c:pt idx="651">
                  <c:v>15.17201477610001</c:v>
                </c:pt>
                <c:pt idx="652">
                  <c:v>15.1539354718</c:v>
                </c:pt>
                <c:pt idx="653">
                  <c:v>15.1359127535</c:v>
                </c:pt>
                <c:pt idx="654">
                  <c:v>15.1179329322</c:v>
                </c:pt>
                <c:pt idx="655">
                  <c:v>15.1000583658</c:v>
                </c:pt>
                <c:pt idx="656">
                  <c:v>15.0822713303</c:v>
                </c:pt>
                <c:pt idx="657">
                  <c:v>15.06454519910002</c:v>
                </c:pt>
                <c:pt idx="658">
                  <c:v>15.0468848632</c:v>
                </c:pt>
                <c:pt idx="659">
                  <c:v>15.0292883849</c:v>
                </c:pt>
                <c:pt idx="660">
                  <c:v>15.0117641741</c:v>
                </c:pt>
                <c:pt idx="661">
                  <c:v>14.9942994269</c:v>
                </c:pt>
                <c:pt idx="662">
                  <c:v>14.97689597010001</c:v>
                </c:pt>
                <c:pt idx="663">
                  <c:v>14.9595234703</c:v>
                </c:pt>
                <c:pt idx="664">
                  <c:v>14.94216991630001</c:v>
                </c:pt>
                <c:pt idx="665">
                  <c:v>14.9248324464</c:v>
                </c:pt>
                <c:pt idx="666">
                  <c:v>14.9075181912</c:v>
                </c:pt>
                <c:pt idx="667">
                  <c:v>14.890255101</c:v>
                </c:pt>
                <c:pt idx="668">
                  <c:v>14.87305228690002</c:v>
                </c:pt>
                <c:pt idx="669">
                  <c:v>14.85590538560002</c:v>
                </c:pt>
                <c:pt idx="670">
                  <c:v>14.8387965801</c:v>
                </c:pt>
                <c:pt idx="671">
                  <c:v>14.82174789760002</c:v>
                </c:pt>
                <c:pt idx="672">
                  <c:v>14.8047433716</c:v>
                </c:pt>
                <c:pt idx="673">
                  <c:v>14.7878503087</c:v>
                </c:pt>
                <c:pt idx="674">
                  <c:v>14.77104689230001</c:v>
                </c:pt>
                <c:pt idx="675">
                  <c:v>14.7543427243</c:v>
                </c:pt>
                <c:pt idx="676">
                  <c:v>14.7377212926</c:v>
                </c:pt>
                <c:pt idx="677">
                  <c:v>14.72117047289998</c:v>
                </c:pt>
                <c:pt idx="678">
                  <c:v>14.7046681976</c:v>
                </c:pt>
                <c:pt idx="679">
                  <c:v>14.68822838349998</c:v>
                </c:pt>
                <c:pt idx="680">
                  <c:v>14.6718880182</c:v>
                </c:pt>
                <c:pt idx="681">
                  <c:v>14.65564000550003</c:v>
                </c:pt>
                <c:pt idx="682">
                  <c:v>14.63946609430002</c:v>
                </c:pt>
                <c:pt idx="683">
                  <c:v>14.6233596219</c:v>
                </c:pt>
                <c:pt idx="684">
                  <c:v>14.6073326733</c:v>
                </c:pt>
                <c:pt idx="685">
                  <c:v>14.5913293648</c:v>
                </c:pt>
                <c:pt idx="686">
                  <c:v>14.5753552887</c:v>
                </c:pt>
                <c:pt idx="687">
                  <c:v>14.55943484950004</c:v>
                </c:pt>
                <c:pt idx="688">
                  <c:v>14.5436055292</c:v>
                </c:pt>
                <c:pt idx="689">
                  <c:v>14.5278270515</c:v>
                </c:pt>
                <c:pt idx="690">
                  <c:v>14.51209626180002</c:v>
                </c:pt>
                <c:pt idx="691">
                  <c:v>14.49643106950002</c:v>
                </c:pt>
                <c:pt idx="692">
                  <c:v>14.4808523468</c:v>
                </c:pt>
                <c:pt idx="693">
                  <c:v>14.4653087686</c:v>
                </c:pt>
                <c:pt idx="694">
                  <c:v>14.4498054065</c:v>
                </c:pt>
                <c:pt idx="695">
                  <c:v>14.4343600754</c:v>
                </c:pt>
                <c:pt idx="696">
                  <c:v>14.4189956425</c:v>
                </c:pt>
                <c:pt idx="697">
                  <c:v>14.4036717769</c:v>
                </c:pt>
                <c:pt idx="698">
                  <c:v>14.38839981240002</c:v>
                </c:pt>
                <c:pt idx="699">
                  <c:v>14.3732261523</c:v>
                </c:pt>
                <c:pt idx="700">
                  <c:v>14.3581259131</c:v>
                </c:pt>
                <c:pt idx="701">
                  <c:v>14.3430775754</c:v>
                </c:pt>
                <c:pt idx="702">
                  <c:v>14.32808321</c:v>
                </c:pt>
                <c:pt idx="703">
                  <c:v>14.3131239016</c:v>
                </c:pt>
                <c:pt idx="704">
                  <c:v>14.2981991244</c:v>
                </c:pt>
                <c:pt idx="705">
                  <c:v>14.2833345044</c:v>
                </c:pt>
                <c:pt idx="706">
                  <c:v>14.2685268252</c:v>
                </c:pt>
                <c:pt idx="707">
                  <c:v>14.2537611768</c:v>
                </c:pt>
                <c:pt idx="708">
                  <c:v>14.2390313735</c:v>
                </c:pt>
                <c:pt idx="709">
                  <c:v>14.2243808285</c:v>
                </c:pt>
                <c:pt idx="710">
                  <c:v>14.2098101589</c:v>
                </c:pt>
                <c:pt idx="711">
                  <c:v>14.1952949631</c:v>
                </c:pt>
                <c:pt idx="712">
                  <c:v>14.1808636185</c:v>
                </c:pt>
                <c:pt idx="713">
                  <c:v>14.16649002840002</c:v>
                </c:pt>
                <c:pt idx="714">
                  <c:v>14.152203195</c:v>
                </c:pt>
                <c:pt idx="715">
                  <c:v>14.1379728138</c:v>
                </c:pt>
                <c:pt idx="716">
                  <c:v>14.12379927810002</c:v>
                </c:pt>
                <c:pt idx="717">
                  <c:v>14.10966461870002</c:v>
                </c:pt>
                <c:pt idx="718">
                  <c:v>14.09558051820004</c:v>
                </c:pt>
                <c:pt idx="719">
                  <c:v>14.08154777960001</c:v>
                </c:pt>
                <c:pt idx="720">
                  <c:v>14.06754863470002</c:v>
                </c:pt>
                <c:pt idx="721">
                  <c:v>14.05359320170002</c:v>
                </c:pt>
                <c:pt idx="722">
                  <c:v>14.03968670590002</c:v>
                </c:pt>
                <c:pt idx="723">
                  <c:v>14.02583232780002</c:v>
                </c:pt>
                <c:pt idx="724">
                  <c:v>14.01205155960002</c:v>
                </c:pt>
                <c:pt idx="725">
                  <c:v>13.9983097856</c:v>
                </c:pt>
                <c:pt idx="726">
                  <c:v>13.98458928370002</c:v>
                </c:pt>
                <c:pt idx="727">
                  <c:v>13.9708947887</c:v>
                </c:pt>
                <c:pt idx="728">
                  <c:v>13.95724030730001</c:v>
                </c:pt>
                <c:pt idx="729">
                  <c:v>13.9436282957</c:v>
                </c:pt>
                <c:pt idx="730">
                  <c:v>13.9300709027</c:v>
                </c:pt>
                <c:pt idx="731">
                  <c:v>13.91657649810002</c:v>
                </c:pt>
                <c:pt idx="732">
                  <c:v>13.9031201056</c:v>
                </c:pt>
                <c:pt idx="733">
                  <c:v>13.8897253235</c:v>
                </c:pt>
                <c:pt idx="734">
                  <c:v>13.87638281480003</c:v>
                </c:pt>
                <c:pt idx="735">
                  <c:v>13.86311407280002</c:v>
                </c:pt>
                <c:pt idx="736">
                  <c:v>13.8498716179</c:v>
                </c:pt>
                <c:pt idx="737">
                  <c:v>13.8366619552</c:v>
                </c:pt>
                <c:pt idx="738">
                  <c:v>13.82348903080003</c:v>
                </c:pt>
                <c:pt idx="739">
                  <c:v>13.8103795678</c:v>
                </c:pt>
                <c:pt idx="740">
                  <c:v>13.7973239323</c:v>
                </c:pt>
                <c:pt idx="741">
                  <c:v>13.7843435584</c:v>
                </c:pt>
                <c:pt idx="742">
                  <c:v>13.7714221593</c:v>
                </c:pt>
                <c:pt idx="743">
                  <c:v>13.75854291230001</c:v>
                </c:pt>
                <c:pt idx="744">
                  <c:v>13.7457313576</c:v>
                </c:pt>
                <c:pt idx="745">
                  <c:v>13.7329692266</c:v>
                </c:pt>
                <c:pt idx="746">
                  <c:v>13.7202536299</c:v>
                </c:pt>
                <c:pt idx="747">
                  <c:v>13.7076254948</c:v>
                </c:pt>
                <c:pt idx="748">
                  <c:v>13.69503926120002</c:v>
                </c:pt>
                <c:pt idx="749">
                  <c:v>13.68249772590001</c:v>
                </c:pt>
                <c:pt idx="750">
                  <c:v>13.6700274153</c:v>
                </c:pt>
                <c:pt idx="751">
                  <c:v>13.6576189741</c:v>
                </c:pt>
                <c:pt idx="752">
                  <c:v>13.64524656750001</c:v>
                </c:pt>
                <c:pt idx="753">
                  <c:v>13.6328985059</c:v>
                </c:pt>
                <c:pt idx="754">
                  <c:v>13.62058007170001</c:v>
                </c:pt>
                <c:pt idx="755">
                  <c:v>13.6082926675</c:v>
                </c:pt>
                <c:pt idx="756">
                  <c:v>13.5960417371</c:v>
                </c:pt>
                <c:pt idx="757">
                  <c:v>13.5838354476</c:v>
                </c:pt>
                <c:pt idx="758">
                  <c:v>13.5716854915</c:v>
                </c:pt>
                <c:pt idx="759">
                  <c:v>13.5595531241</c:v>
                </c:pt>
                <c:pt idx="760">
                  <c:v>13.5474483711</c:v>
                </c:pt>
                <c:pt idx="761">
                  <c:v>13.535371805</c:v>
                </c:pt>
                <c:pt idx="762">
                  <c:v>13.5233218757</c:v>
                </c:pt>
                <c:pt idx="763">
                  <c:v>13.5113091508</c:v>
                </c:pt>
                <c:pt idx="764">
                  <c:v>13.4993152075</c:v>
                </c:pt>
                <c:pt idx="765">
                  <c:v>13.48734420690002</c:v>
                </c:pt>
                <c:pt idx="766">
                  <c:v>13.47540352040003</c:v>
                </c:pt>
                <c:pt idx="767">
                  <c:v>13.46349868570002</c:v>
                </c:pt>
                <c:pt idx="768">
                  <c:v>13.4516481762</c:v>
                </c:pt>
                <c:pt idx="769">
                  <c:v>13.4398456547</c:v>
                </c:pt>
                <c:pt idx="770">
                  <c:v>13.42808283020001</c:v>
                </c:pt>
                <c:pt idx="771">
                  <c:v>13.4163576677</c:v>
                </c:pt>
                <c:pt idx="772">
                  <c:v>13.4046701985</c:v>
                </c:pt>
                <c:pt idx="773">
                  <c:v>13.3930144231</c:v>
                </c:pt>
                <c:pt idx="774">
                  <c:v>13.3814017082</c:v>
                </c:pt>
                <c:pt idx="775">
                  <c:v>13.36981957720003</c:v>
                </c:pt>
                <c:pt idx="776">
                  <c:v>13.35828086320001</c:v>
                </c:pt>
                <c:pt idx="777">
                  <c:v>13.3468190697</c:v>
                </c:pt>
                <c:pt idx="778">
                  <c:v>13.33538707830002</c:v>
                </c:pt>
                <c:pt idx="779">
                  <c:v>13.323981471</c:v>
                </c:pt>
                <c:pt idx="780">
                  <c:v>13.31260675010003</c:v>
                </c:pt>
                <c:pt idx="781">
                  <c:v>13.3012534485</c:v>
                </c:pt>
                <c:pt idx="782">
                  <c:v>13.2899261598</c:v>
                </c:pt>
                <c:pt idx="783">
                  <c:v>13.2786377447</c:v>
                </c:pt>
                <c:pt idx="784">
                  <c:v>13.2673954838</c:v>
                </c:pt>
                <c:pt idx="785">
                  <c:v>13.256175936</c:v>
                </c:pt>
                <c:pt idx="786">
                  <c:v>13.2450016149</c:v>
                </c:pt>
                <c:pt idx="787">
                  <c:v>13.2338912928</c:v>
                </c:pt>
                <c:pt idx="788">
                  <c:v>13.2228116555</c:v>
                </c:pt>
                <c:pt idx="789">
                  <c:v>13.2117712136</c:v>
                </c:pt>
                <c:pt idx="790">
                  <c:v>13.2007586695</c:v>
                </c:pt>
                <c:pt idx="791">
                  <c:v>13.1897700403</c:v>
                </c:pt>
                <c:pt idx="792">
                  <c:v>13.1788142663</c:v>
                </c:pt>
                <c:pt idx="793">
                  <c:v>13.1679161758</c:v>
                </c:pt>
                <c:pt idx="794">
                  <c:v>13.1570741813</c:v>
                </c:pt>
                <c:pt idx="795">
                  <c:v>13.1462542825</c:v>
                </c:pt>
                <c:pt idx="796">
                  <c:v>13.1354583962</c:v>
                </c:pt>
                <c:pt idx="797">
                  <c:v>13.1246913003</c:v>
                </c:pt>
                <c:pt idx="798">
                  <c:v>13.1139755181</c:v>
                </c:pt>
                <c:pt idx="799">
                  <c:v>13.1033060469</c:v>
                </c:pt>
                <c:pt idx="800">
                  <c:v>13.0926910929</c:v>
                </c:pt>
                <c:pt idx="801">
                  <c:v>13.0821287957</c:v>
                </c:pt>
                <c:pt idx="802">
                  <c:v>13.07159202630001</c:v>
                </c:pt>
                <c:pt idx="803">
                  <c:v>13.0610807091</c:v>
                </c:pt>
                <c:pt idx="804">
                  <c:v>13.05060797940003</c:v>
                </c:pt>
                <c:pt idx="805">
                  <c:v>13.0401662551</c:v>
                </c:pt>
                <c:pt idx="806">
                  <c:v>13.0297669719</c:v>
                </c:pt>
                <c:pt idx="807">
                  <c:v>13.0194381034</c:v>
                </c:pt>
                <c:pt idx="808">
                  <c:v>13.00914783350002</c:v>
                </c:pt>
                <c:pt idx="809">
                  <c:v>12.998879432</c:v>
                </c:pt>
                <c:pt idx="810">
                  <c:v>12.9886289723</c:v>
                </c:pt>
                <c:pt idx="811">
                  <c:v>12.97840531010002</c:v>
                </c:pt>
                <c:pt idx="812">
                  <c:v>12.96819933910002</c:v>
                </c:pt>
                <c:pt idx="813">
                  <c:v>12.9580156435</c:v>
                </c:pt>
                <c:pt idx="814">
                  <c:v>12.9478839658</c:v>
                </c:pt>
                <c:pt idx="815">
                  <c:v>12.9377779676</c:v>
                </c:pt>
                <c:pt idx="816">
                  <c:v>12.9277057587</c:v>
                </c:pt>
                <c:pt idx="817">
                  <c:v>12.91765221580003</c:v>
                </c:pt>
                <c:pt idx="818">
                  <c:v>12.9076257085</c:v>
                </c:pt>
                <c:pt idx="819">
                  <c:v>12.8976269687</c:v>
                </c:pt>
                <c:pt idx="820">
                  <c:v>12.8876684247</c:v>
                </c:pt>
                <c:pt idx="821">
                  <c:v>12.87773320850003</c:v>
                </c:pt>
                <c:pt idx="822">
                  <c:v>12.8678271832</c:v>
                </c:pt>
                <c:pt idx="823">
                  <c:v>12.85796233650002</c:v>
                </c:pt>
                <c:pt idx="824">
                  <c:v>12.8481539399</c:v>
                </c:pt>
                <c:pt idx="825">
                  <c:v>12.8384110347</c:v>
                </c:pt>
                <c:pt idx="826">
                  <c:v>12.8287127825</c:v>
                </c:pt>
                <c:pt idx="827">
                  <c:v>12.81905180840001</c:v>
                </c:pt>
                <c:pt idx="828">
                  <c:v>12.80942337850002</c:v>
                </c:pt>
                <c:pt idx="829">
                  <c:v>12.799825483</c:v>
                </c:pt>
                <c:pt idx="830">
                  <c:v>12.7902545023</c:v>
                </c:pt>
                <c:pt idx="831">
                  <c:v>12.7806952695</c:v>
                </c:pt>
                <c:pt idx="832">
                  <c:v>12.7711578657</c:v>
                </c:pt>
                <c:pt idx="833">
                  <c:v>12.76164659080002</c:v>
                </c:pt>
                <c:pt idx="834">
                  <c:v>12.7521673476</c:v>
                </c:pt>
                <c:pt idx="835">
                  <c:v>12.7427221434</c:v>
                </c:pt>
                <c:pt idx="836">
                  <c:v>12.73331944389998</c:v>
                </c:pt>
                <c:pt idx="837">
                  <c:v>12.7239364243</c:v>
                </c:pt>
                <c:pt idx="838">
                  <c:v>12.714582125</c:v>
                </c:pt>
                <c:pt idx="839">
                  <c:v>12.7052699706</c:v>
                </c:pt>
                <c:pt idx="840">
                  <c:v>12.6959812604</c:v>
                </c:pt>
                <c:pt idx="841">
                  <c:v>12.6867101899</c:v>
                </c:pt>
                <c:pt idx="842">
                  <c:v>12.67746435350002</c:v>
                </c:pt>
                <c:pt idx="843">
                  <c:v>12.6682517509</c:v>
                </c:pt>
                <c:pt idx="844">
                  <c:v>12.6590629814</c:v>
                </c:pt>
                <c:pt idx="845">
                  <c:v>12.649903474</c:v>
                </c:pt>
                <c:pt idx="846">
                  <c:v>12.6407635709</c:v>
                </c:pt>
                <c:pt idx="847">
                  <c:v>12.6316539404</c:v>
                </c:pt>
                <c:pt idx="848">
                  <c:v>12.6225729026</c:v>
                </c:pt>
                <c:pt idx="849">
                  <c:v>12.6135151783</c:v>
                </c:pt>
                <c:pt idx="850">
                  <c:v>12.6044874434</c:v>
                </c:pt>
                <c:pt idx="851">
                  <c:v>12.59549351970004</c:v>
                </c:pt>
                <c:pt idx="852">
                  <c:v>12.5865212457</c:v>
                </c:pt>
                <c:pt idx="853">
                  <c:v>12.5775786842</c:v>
                </c:pt>
                <c:pt idx="854">
                  <c:v>12.5686614186</c:v>
                </c:pt>
                <c:pt idx="855">
                  <c:v>12.55977462470001</c:v>
                </c:pt>
                <c:pt idx="856">
                  <c:v>12.55089929200003</c:v>
                </c:pt>
                <c:pt idx="857">
                  <c:v>12.5420353909</c:v>
                </c:pt>
                <c:pt idx="858">
                  <c:v>12.5331834935</c:v>
                </c:pt>
                <c:pt idx="859">
                  <c:v>12.5243559297</c:v>
                </c:pt>
                <c:pt idx="860">
                  <c:v>12.51554536710002</c:v>
                </c:pt>
                <c:pt idx="861">
                  <c:v>12.50676901880002</c:v>
                </c:pt>
                <c:pt idx="862">
                  <c:v>12.498025155</c:v>
                </c:pt>
                <c:pt idx="863">
                  <c:v>12.489299166</c:v>
                </c:pt>
                <c:pt idx="864">
                  <c:v>12.48059960340002</c:v>
                </c:pt>
                <c:pt idx="865">
                  <c:v>12.4719158034</c:v>
                </c:pt>
                <c:pt idx="866">
                  <c:v>12.4632670829</c:v>
                </c:pt>
                <c:pt idx="867">
                  <c:v>12.4546704835</c:v>
                </c:pt>
                <c:pt idx="868">
                  <c:v>12.4461141996</c:v>
                </c:pt>
                <c:pt idx="869">
                  <c:v>12.43758563800002</c:v>
                </c:pt>
                <c:pt idx="870">
                  <c:v>12.4290767918</c:v>
                </c:pt>
                <c:pt idx="871">
                  <c:v>12.42059055350002</c:v>
                </c:pt>
                <c:pt idx="872">
                  <c:v>12.41213644250002</c:v>
                </c:pt>
                <c:pt idx="873">
                  <c:v>12.40371651280003</c:v>
                </c:pt>
                <c:pt idx="874">
                  <c:v>12.395314426</c:v>
                </c:pt>
                <c:pt idx="875">
                  <c:v>12.38693066450002</c:v>
                </c:pt>
                <c:pt idx="876">
                  <c:v>12.3785710088</c:v>
                </c:pt>
                <c:pt idx="877">
                  <c:v>12.3702319291</c:v>
                </c:pt>
                <c:pt idx="878">
                  <c:v>12.36190671460002</c:v>
                </c:pt>
                <c:pt idx="879">
                  <c:v>12.35359235810004</c:v>
                </c:pt>
                <c:pt idx="880">
                  <c:v>12.3452997425</c:v>
                </c:pt>
                <c:pt idx="881">
                  <c:v>12.3370281847</c:v>
                </c:pt>
                <c:pt idx="882">
                  <c:v>12.3287826931</c:v>
                </c:pt>
                <c:pt idx="883">
                  <c:v>12.32055677570002</c:v>
                </c:pt>
                <c:pt idx="884">
                  <c:v>12.3123529815</c:v>
                </c:pt>
                <c:pt idx="885">
                  <c:v>12.3041705856</c:v>
                </c:pt>
                <c:pt idx="886">
                  <c:v>12.29599933980002</c:v>
                </c:pt>
                <c:pt idx="887">
                  <c:v>12.2878513586</c:v>
                </c:pt>
                <c:pt idx="888">
                  <c:v>12.2797227518</c:v>
                </c:pt>
                <c:pt idx="889">
                  <c:v>12.27161621880002</c:v>
                </c:pt>
                <c:pt idx="890">
                  <c:v>12.26352920620002</c:v>
                </c:pt>
                <c:pt idx="891">
                  <c:v>12.25545773220002</c:v>
                </c:pt>
                <c:pt idx="892">
                  <c:v>12.247406069</c:v>
                </c:pt>
                <c:pt idx="893">
                  <c:v>12.239369034</c:v>
                </c:pt>
                <c:pt idx="894">
                  <c:v>12.23134918559998</c:v>
                </c:pt>
                <c:pt idx="895">
                  <c:v>12.2233459984</c:v>
                </c:pt>
                <c:pt idx="896">
                  <c:v>12.2153616195</c:v>
                </c:pt>
                <c:pt idx="897">
                  <c:v>12.2074216803</c:v>
                </c:pt>
                <c:pt idx="898">
                  <c:v>12.1995131319</c:v>
                </c:pt>
                <c:pt idx="899">
                  <c:v>12.1916285522</c:v>
                </c:pt>
                <c:pt idx="900">
                  <c:v>12.1837637244</c:v>
                </c:pt>
                <c:pt idx="901">
                  <c:v>12.1759214181</c:v>
                </c:pt>
                <c:pt idx="902">
                  <c:v>12.1681051263</c:v>
                </c:pt>
                <c:pt idx="903">
                  <c:v>12.1603110451</c:v>
                </c:pt>
                <c:pt idx="904">
                  <c:v>12.15254987070004</c:v>
                </c:pt>
                <c:pt idx="905">
                  <c:v>12.1448091886</c:v>
                </c:pt>
                <c:pt idx="906">
                  <c:v>12.137089973</c:v>
                </c:pt>
                <c:pt idx="907">
                  <c:v>12.1293835536</c:v>
                </c:pt>
                <c:pt idx="908">
                  <c:v>12.1216910987</c:v>
                </c:pt>
                <c:pt idx="909">
                  <c:v>12.114017788</c:v>
                </c:pt>
                <c:pt idx="910">
                  <c:v>12.1063607079</c:v>
                </c:pt>
                <c:pt idx="911">
                  <c:v>12.0987238929</c:v>
                </c:pt>
                <c:pt idx="912">
                  <c:v>12.0911082163</c:v>
                </c:pt>
                <c:pt idx="913">
                  <c:v>12.08351407750002</c:v>
                </c:pt>
                <c:pt idx="914">
                  <c:v>12.07593750440003</c:v>
                </c:pt>
                <c:pt idx="915">
                  <c:v>12.068385053</c:v>
                </c:pt>
                <c:pt idx="916">
                  <c:v>12.06085453100002</c:v>
                </c:pt>
                <c:pt idx="917">
                  <c:v>12.0533429438</c:v>
                </c:pt>
                <c:pt idx="918">
                  <c:v>12.0458537505</c:v>
                </c:pt>
                <c:pt idx="919">
                  <c:v>12.0383845473</c:v>
                </c:pt>
                <c:pt idx="920">
                  <c:v>12.0309239594</c:v>
                </c:pt>
                <c:pt idx="921">
                  <c:v>12.02348728530002</c:v>
                </c:pt>
                <c:pt idx="922">
                  <c:v>12.016069932</c:v>
                </c:pt>
                <c:pt idx="923">
                  <c:v>12.0086731235</c:v>
                </c:pt>
                <c:pt idx="924">
                  <c:v>12.0012937777</c:v>
                </c:pt>
                <c:pt idx="925">
                  <c:v>11.99393930850002</c:v>
                </c:pt>
                <c:pt idx="926">
                  <c:v>11.98660704230001</c:v>
                </c:pt>
                <c:pt idx="927">
                  <c:v>11.9793089811</c:v>
                </c:pt>
                <c:pt idx="928">
                  <c:v>11.97203743150003</c:v>
                </c:pt>
                <c:pt idx="929">
                  <c:v>11.9647874846</c:v>
                </c:pt>
                <c:pt idx="930">
                  <c:v>11.9575616868</c:v>
                </c:pt>
                <c:pt idx="931">
                  <c:v>11.95035477700001</c:v>
                </c:pt>
                <c:pt idx="932">
                  <c:v>11.94315961710001</c:v>
                </c:pt>
                <c:pt idx="933">
                  <c:v>11.93598268730001</c:v>
                </c:pt>
                <c:pt idx="934">
                  <c:v>11.9288290936</c:v>
                </c:pt>
                <c:pt idx="935">
                  <c:v>11.9216967944</c:v>
                </c:pt>
                <c:pt idx="936">
                  <c:v>11.91458255860003</c:v>
                </c:pt>
                <c:pt idx="937">
                  <c:v>11.9075105855</c:v>
                </c:pt>
                <c:pt idx="938">
                  <c:v>11.90046907800003</c:v>
                </c:pt>
                <c:pt idx="939">
                  <c:v>11.89344328740002</c:v>
                </c:pt>
                <c:pt idx="940">
                  <c:v>11.88643351540004</c:v>
                </c:pt>
                <c:pt idx="941">
                  <c:v>11.87944783030004</c:v>
                </c:pt>
                <c:pt idx="942">
                  <c:v>11.87248487510005</c:v>
                </c:pt>
                <c:pt idx="943">
                  <c:v>11.86554342000002</c:v>
                </c:pt>
                <c:pt idx="944">
                  <c:v>11.85861979830002</c:v>
                </c:pt>
                <c:pt idx="945">
                  <c:v>11.85170973120002</c:v>
                </c:pt>
                <c:pt idx="946">
                  <c:v>11.8448189908</c:v>
                </c:pt>
                <c:pt idx="947">
                  <c:v>11.8379447751</c:v>
                </c:pt>
                <c:pt idx="948">
                  <c:v>11.8310910181</c:v>
                </c:pt>
                <c:pt idx="949">
                  <c:v>11.82425524</c:v>
                </c:pt>
                <c:pt idx="950">
                  <c:v>11.8174289737</c:v>
                </c:pt>
                <c:pt idx="951">
                  <c:v>11.8106116488</c:v>
                </c:pt>
                <c:pt idx="952">
                  <c:v>11.80381127510001</c:v>
                </c:pt>
                <c:pt idx="953">
                  <c:v>11.7970229717</c:v>
                </c:pt>
                <c:pt idx="954">
                  <c:v>11.7902588382</c:v>
                </c:pt>
                <c:pt idx="955">
                  <c:v>11.7835081472</c:v>
                </c:pt>
                <c:pt idx="956">
                  <c:v>11.7767742478</c:v>
                </c:pt>
                <c:pt idx="957">
                  <c:v>11.7700631699</c:v>
                </c:pt>
                <c:pt idx="958">
                  <c:v>11.7633683571</c:v>
                </c:pt>
                <c:pt idx="959">
                  <c:v>11.75668069850002</c:v>
                </c:pt>
                <c:pt idx="960">
                  <c:v>11.7500078858</c:v>
                </c:pt>
                <c:pt idx="961">
                  <c:v>11.7433453768</c:v>
                </c:pt>
                <c:pt idx="962">
                  <c:v>11.7366961663</c:v>
                </c:pt>
                <c:pt idx="963">
                  <c:v>11.730068028</c:v>
                </c:pt>
                <c:pt idx="964">
                  <c:v>11.7234553423</c:v>
                </c:pt>
                <c:pt idx="965">
                  <c:v>11.7168653405</c:v>
                </c:pt>
                <c:pt idx="966">
                  <c:v>11.7102931359</c:v>
                </c:pt>
                <c:pt idx="967">
                  <c:v>11.7037347008</c:v>
                </c:pt>
                <c:pt idx="968">
                  <c:v>11.6971938345</c:v>
                </c:pt>
                <c:pt idx="969">
                  <c:v>11.6906684034</c:v>
                </c:pt>
                <c:pt idx="970">
                  <c:v>11.6841559127</c:v>
                </c:pt>
                <c:pt idx="971">
                  <c:v>11.67765625390002</c:v>
                </c:pt>
                <c:pt idx="972">
                  <c:v>11.6711733713</c:v>
                </c:pt>
                <c:pt idx="973">
                  <c:v>11.6647100209</c:v>
                </c:pt>
                <c:pt idx="974">
                  <c:v>11.6582601566</c:v>
                </c:pt>
                <c:pt idx="975">
                  <c:v>11.6518243534</c:v>
                </c:pt>
                <c:pt idx="976">
                  <c:v>11.64540157960002</c:v>
                </c:pt>
                <c:pt idx="977">
                  <c:v>11.63899138989998</c:v>
                </c:pt>
                <c:pt idx="978">
                  <c:v>11.6325937047</c:v>
                </c:pt>
                <c:pt idx="979">
                  <c:v>11.6262169682</c:v>
                </c:pt>
                <c:pt idx="980">
                  <c:v>11.61985680470002</c:v>
                </c:pt>
                <c:pt idx="981">
                  <c:v>11.6135104201</c:v>
                </c:pt>
                <c:pt idx="982">
                  <c:v>11.6071880547</c:v>
                </c:pt>
                <c:pt idx="983">
                  <c:v>11.6008894432</c:v>
                </c:pt>
                <c:pt idx="984">
                  <c:v>11.5946085758</c:v>
                </c:pt>
                <c:pt idx="985">
                  <c:v>11.5883415309</c:v>
                </c:pt>
                <c:pt idx="986">
                  <c:v>11.58208860920002</c:v>
                </c:pt>
                <c:pt idx="987">
                  <c:v>11.57584657780004</c:v>
                </c:pt>
                <c:pt idx="988">
                  <c:v>11.5696141611</c:v>
                </c:pt>
                <c:pt idx="989">
                  <c:v>11.563401363</c:v>
                </c:pt>
                <c:pt idx="990">
                  <c:v>11.5572051314</c:v>
                </c:pt>
                <c:pt idx="991">
                  <c:v>11.551014479</c:v>
                </c:pt>
                <c:pt idx="992">
                  <c:v>11.544833371</c:v>
                </c:pt>
                <c:pt idx="993">
                  <c:v>11.5386572456</c:v>
                </c:pt>
                <c:pt idx="994">
                  <c:v>11.53248785480003</c:v>
                </c:pt>
                <c:pt idx="995">
                  <c:v>11.5263359062</c:v>
                </c:pt>
                <c:pt idx="996">
                  <c:v>11.5201986115</c:v>
                </c:pt>
                <c:pt idx="997">
                  <c:v>11.514070499</c:v>
                </c:pt>
                <c:pt idx="998">
                  <c:v>11.5079567337</c:v>
                </c:pt>
                <c:pt idx="999">
                  <c:v>11.5018623398</c:v>
                </c:pt>
                <c:pt idx="1000">
                  <c:v>11.49578098230002</c:v>
                </c:pt>
                <c:pt idx="1001">
                  <c:v>11.48971452690002</c:v>
                </c:pt>
                <c:pt idx="1002">
                  <c:v>11.4836624735</c:v>
                </c:pt>
                <c:pt idx="1003">
                  <c:v>11.4776381415</c:v>
                </c:pt>
                <c:pt idx="1004">
                  <c:v>11.47162466</c:v>
                </c:pt>
                <c:pt idx="1005">
                  <c:v>11.465618749</c:v>
                </c:pt>
                <c:pt idx="1006">
                  <c:v>11.45963081320004</c:v>
                </c:pt>
                <c:pt idx="1007">
                  <c:v>11.45366264260002</c:v>
                </c:pt>
                <c:pt idx="1008">
                  <c:v>11.447710315</c:v>
                </c:pt>
                <c:pt idx="1009">
                  <c:v>11.4417689694</c:v>
                </c:pt>
                <c:pt idx="1010">
                  <c:v>11.4358404206</c:v>
                </c:pt>
                <c:pt idx="1011">
                  <c:v>11.4299296929</c:v>
                </c:pt>
                <c:pt idx="1012">
                  <c:v>11.4240199578</c:v>
                </c:pt>
                <c:pt idx="1013">
                  <c:v>11.4181178375</c:v>
                </c:pt>
                <c:pt idx="1014">
                  <c:v>11.4122233066</c:v>
                </c:pt>
                <c:pt idx="1015">
                  <c:v>11.4063388712</c:v>
                </c:pt>
                <c:pt idx="1016">
                  <c:v>11.40047020890002</c:v>
                </c:pt>
                <c:pt idx="1017">
                  <c:v>11.3946104318</c:v>
                </c:pt>
                <c:pt idx="1018">
                  <c:v>11.38876426860001</c:v>
                </c:pt>
                <c:pt idx="1019">
                  <c:v>11.38293509700003</c:v>
                </c:pt>
                <c:pt idx="1020">
                  <c:v>11.3771239913</c:v>
                </c:pt>
                <c:pt idx="1021">
                  <c:v>11.3713246992</c:v>
                </c:pt>
                <c:pt idx="1022">
                  <c:v>11.36554525710004</c:v>
                </c:pt>
                <c:pt idx="1023">
                  <c:v>11.35978007490004</c:v>
                </c:pt>
                <c:pt idx="1024">
                  <c:v>11.3540427218</c:v>
                </c:pt>
                <c:pt idx="1025">
                  <c:v>11.3483255095</c:v>
                </c:pt>
                <c:pt idx="1026">
                  <c:v>11.34261825160001</c:v>
                </c:pt>
                <c:pt idx="1027">
                  <c:v>11.3369262618</c:v>
                </c:pt>
                <c:pt idx="1028">
                  <c:v>11.33125051860001</c:v>
                </c:pt>
                <c:pt idx="1029">
                  <c:v>11.32558467210004</c:v>
                </c:pt>
                <c:pt idx="1030">
                  <c:v>11.319928355</c:v>
                </c:pt>
                <c:pt idx="1031">
                  <c:v>11.31428955990003</c:v>
                </c:pt>
                <c:pt idx="1032">
                  <c:v>11.30866753540002</c:v>
                </c:pt>
                <c:pt idx="1033">
                  <c:v>11.30305626020002</c:v>
                </c:pt>
                <c:pt idx="1034">
                  <c:v>11.2974594482</c:v>
                </c:pt>
                <c:pt idx="1035">
                  <c:v>11.2918771571</c:v>
                </c:pt>
                <c:pt idx="1036">
                  <c:v>11.2863120855</c:v>
                </c:pt>
                <c:pt idx="1037">
                  <c:v>11.2807626276</c:v>
                </c:pt>
                <c:pt idx="1038">
                  <c:v>11.2752301516</c:v>
                </c:pt>
                <c:pt idx="1039">
                  <c:v>11.2697123404</c:v>
                </c:pt>
                <c:pt idx="1040">
                  <c:v>11.2642057255</c:v>
                </c:pt>
                <c:pt idx="1041">
                  <c:v>11.2587090967</c:v>
                </c:pt>
                <c:pt idx="1042">
                  <c:v>11.2532219068</c:v>
                </c:pt>
                <c:pt idx="1043">
                  <c:v>11.2477506778</c:v>
                </c:pt>
                <c:pt idx="1044">
                  <c:v>11.24229629730001</c:v>
                </c:pt>
                <c:pt idx="1045">
                  <c:v>11.2368516511</c:v>
                </c:pt>
                <c:pt idx="1046">
                  <c:v>11.2314260058</c:v>
                </c:pt>
                <c:pt idx="1047">
                  <c:v>11.2260141155</c:v>
                </c:pt>
                <c:pt idx="1048">
                  <c:v>11.2206128443</c:v>
                </c:pt>
                <c:pt idx="1049">
                  <c:v>11.2152173648</c:v>
                </c:pt>
                <c:pt idx="1050">
                  <c:v>11.2098356116</c:v>
                </c:pt>
                <c:pt idx="1051">
                  <c:v>11.204467731</c:v>
                </c:pt>
                <c:pt idx="1052">
                  <c:v>11.1991087453</c:v>
                </c:pt>
                <c:pt idx="1053">
                  <c:v>11.1937615054</c:v>
                </c:pt>
                <c:pt idx="1054">
                  <c:v>11.18842844029998</c:v>
                </c:pt>
                <c:pt idx="1055">
                  <c:v>11.1831095401</c:v>
                </c:pt>
                <c:pt idx="1056">
                  <c:v>11.17780423670002</c:v>
                </c:pt>
                <c:pt idx="1057">
                  <c:v>11.17250537560002</c:v>
                </c:pt>
                <c:pt idx="1058">
                  <c:v>11.1672152578</c:v>
                </c:pt>
                <c:pt idx="1059">
                  <c:v>11.1619404508</c:v>
                </c:pt>
                <c:pt idx="1060">
                  <c:v>11.1566771299</c:v>
                </c:pt>
                <c:pt idx="1061">
                  <c:v>11.1514280878</c:v>
                </c:pt>
                <c:pt idx="1062">
                  <c:v>11.1461938258</c:v>
                </c:pt>
                <c:pt idx="1063">
                  <c:v>11.1409828469</c:v>
                </c:pt>
                <c:pt idx="1064">
                  <c:v>11.1357921525</c:v>
                </c:pt>
                <c:pt idx="1065">
                  <c:v>11.1306180885</c:v>
                </c:pt>
                <c:pt idx="1066">
                  <c:v>11.1254617537</c:v>
                </c:pt>
                <c:pt idx="1067">
                  <c:v>11.1203185644</c:v>
                </c:pt>
                <c:pt idx="1068">
                  <c:v>11.11518041860002</c:v>
                </c:pt>
                <c:pt idx="1069">
                  <c:v>11.1100452525</c:v>
                </c:pt>
                <c:pt idx="1070">
                  <c:v>11.1049185195</c:v>
                </c:pt>
                <c:pt idx="1071">
                  <c:v>11.0998018976</c:v>
                </c:pt>
                <c:pt idx="1072">
                  <c:v>11.09469721520002</c:v>
                </c:pt>
                <c:pt idx="1073">
                  <c:v>11.08960488260002</c:v>
                </c:pt>
                <c:pt idx="1074">
                  <c:v>11.0845397003</c:v>
                </c:pt>
                <c:pt idx="1075">
                  <c:v>11.07948599090002</c:v>
                </c:pt>
                <c:pt idx="1076">
                  <c:v>11.07444526180001</c:v>
                </c:pt>
                <c:pt idx="1077">
                  <c:v>11.06941361010002</c:v>
                </c:pt>
                <c:pt idx="1078">
                  <c:v>11.0643905101</c:v>
                </c:pt>
                <c:pt idx="1079">
                  <c:v>11.05938135620002</c:v>
                </c:pt>
                <c:pt idx="1080">
                  <c:v>11.05438691930003</c:v>
                </c:pt>
                <c:pt idx="1081">
                  <c:v>11.0494077975</c:v>
                </c:pt>
                <c:pt idx="1082">
                  <c:v>11.0444385426</c:v>
                </c:pt>
                <c:pt idx="1083">
                  <c:v>11.0394754657</c:v>
                </c:pt>
                <c:pt idx="1084">
                  <c:v>11.0345233464</c:v>
                </c:pt>
                <c:pt idx="1085">
                  <c:v>11.02958637260003</c:v>
                </c:pt>
                <c:pt idx="1086">
                  <c:v>11.0246630977</c:v>
                </c:pt>
                <c:pt idx="1087">
                  <c:v>11.01974689820003</c:v>
                </c:pt>
                <c:pt idx="1088">
                  <c:v>11.0148449421</c:v>
                </c:pt>
                <c:pt idx="1089">
                  <c:v>11.00995755920002</c:v>
                </c:pt>
                <c:pt idx="1090">
                  <c:v>11.0050777525</c:v>
                </c:pt>
                <c:pt idx="1091">
                  <c:v>11.0002087027</c:v>
                </c:pt>
                <c:pt idx="1092">
                  <c:v>10.9953546853</c:v>
                </c:pt>
                <c:pt idx="1093">
                  <c:v>10.9905109462</c:v>
                </c:pt>
                <c:pt idx="1094">
                  <c:v>10.9856788809</c:v>
                </c:pt>
                <c:pt idx="1095">
                  <c:v>10.98085430440001</c:v>
                </c:pt>
                <c:pt idx="1096">
                  <c:v>10.97603455400004</c:v>
                </c:pt>
                <c:pt idx="1097">
                  <c:v>10.9712229545</c:v>
                </c:pt>
                <c:pt idx="1098">
                  <c:v>10.9664237608</c:v>
                </c:pt>
                <c:pt idx="1099">
                  <c:v>10.96163408220002</c:v>
                </c:pt>
                <c:pt idx="1100">
                  <c:v>10.95685084980002</c:v>
                </c:pt>
                <c:pt idx="1101">
                  <c:v>10.9520747241</c:v>
                </c:pt>
                <c:pt idx="1102">
                  <c:v>10.9473070432</c:v>
                </c:pt>
                <c:pt idx="1103">
                  <c:v>10.94254647590003</c:v>
                </c:pt>
                <c:pt idx="1104">
                  <c:v>10.93779291680002</c:v>
                </c:pt>
                <c:pt idx="1105">
                  <c:v>10.9330521823</c:v>
                </c:pt>
                <c:pt idx="1106">
                  <c:v>10.9283233197</c:v>
                </c:pt>
                <c:pt idx="1107">
                  <c:v>10.9236043817</c:v>
                </c:pt>
                <c:pt idx="1108">
                  <c:v>10.9188931452</c:v>
                </c:pt>
                <c:pt idx="1109">
                  <c:v>10.9141973318</c:v>
                </c:pt>
                <c:pt idx="1110">
                  <c:v>10.9095131245</c:v>
                </c:pt>
                <c:pt idx="1111">
                  <c:v>10.90483997900002</c:v>
                </c:pt>
                <c:pt idx="1112">
                  <c:v>10.9001767814</c:v>
                </c:pt>
                <c:pt idx="1113">
                  <c:v>10.89552433600003</c:v>
                </c:pt>
                <c:pt idx="1114">
                  <c:v>10.8908793321</c:v>
                </c:pt>
                <c:pt idx="1115">
                  <c:v>10.88624056440002</c:v>
                </c:pt>
                <c:pt idx="1116">
                  <c:v>10.8816132639</c:v>
                </c:pt>
                <c:pt idx="1117">
                  <c:v>10.8769954699</c:v>
                </c:pt>
                <c:pt idx="1118">
                  <c:v>10.87238271940003</c:v>
                </c:pt>
                <c:pt idx="1119">
                  <c:v>10.8677789231</c:v>
                </c:pt>
                <c:pt idx="1120">
                  <c:v>10.86318149940002</c:v>
                </c:pt>
                <c:pt idx="1121">
                  <c:v>10.85859589640003</c:v>
                </c:pt>
                <c:pt idx="1122">
                  <c:v>10.85401805570001</c:v>
                </c:pt>
                <c:pt idx="1123">
                  <c:v>10.84944739670003</c:v>
                </c:pt>
                <c:pt idx="1124">
                  <c:v>10.8448851473</c:v>
                </c:pt>
                <c:pt idx="1125">
                  <c:v>10.84033641260001</c:v>
                </c:pt>
                <c:pt idx="1126">
                  <c:v>10.83579226710003</c:v>
                </c:pt>
                <c:pt idx="1127">
                  <c:v>10.8312610005</c:v>
                </c:pt>
                <c:pt idx="1128">
                  <c:v>10.82673328660002</c:v>
                </c:pt>
                <c:pt idx="1129">
                  <c:v>10.822218912</c:v>
                </c:pt>
                <c:pt idx="1130">
                  <c:v>10.8177207175</c:v>
                </c:pt>
                <c:pt idx="1131">
                  <c:v>10.81323456880003</c:v>
                </c:pt>
                <c:pt idx="1132">
                  <c:v>10.808760881</c:v>
                </c:pt>
                <c:pt idx="1133">
                  <c:v>10.804303705</c:v>
                </c:pt>
                <c:pt idx="1134">
                  <c:v>10.7998598523</c:v>
                </c:pt>
                <c:pt idx="1135">
                  <c:v>10.7954213584</c:v>
                </c:pt>
                <c:pt idx="1136">
                  <c:v>10.7909867122</c:v>
                </c:pt>
                <c:pt idx="1137">
                  <c:v>10.7865617425</c:v>
                </c:pt>
                <c:pt idx="1138">
                  <c:v>10.78214657550003</c:v>
                </c:pt>
                <c:pt idx="1139">
                  <c:v>10.7777349632</c:v>
                </c:pt>
                <c:pt idx="1140">
                  <c:v>10.77333659520002</c:v>
                </c:pt>
                <c:pt idx="1141">
                  <c:v>10.7689526952</c:v>
                </c:pt>
                <c:pt idx="1142">
                  <c:v>10.76458043680001</c:v>
                </c:pt>
                <c:pt idx="1143">
                  <c:v>10.7602263341</c:v>
                </c:pt>
                <c:pt idx="1144">
                  <c:v>10.75588698620002</c:v>
                </c:pt>
                <c:pt idx="1145">
                  <c:v>10.7515630454</c:v>
                </c:pt>
                <c:pt idx="1146">
                  <c:v>10.7472493872</c:v>
                </c:pt>
              </c:numCache>
            </c:numRef>
          </c:yVal>
        </c:ser>
        <c:axId val="615089256"/>
        <c:axId val="615094984"/>
      </c:scatterChart>
      <c:valAx>
        <c:axId val="615089256"/>
        <c:scaling>
          <c:orientation val="minMax"/>
          <c:max val="9.0"/>
          <c:min val="0.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C-core Area (mm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430583918945619"/>
              <c:y val="0.845555555555556"/>
            </c:manualLayout>
          </c:layout>
        </c:title>
        <c:numFmt formatCode="General" sourceLinked="1"/>
        <c:tickLblPos val="nextTo"/>
        <c:crossAx val="615094984"/>
        <c:crossesAt val="0.0"/>
        <c:crossBetween val="midCat"/>
        <c:majorUnit val="1.0"/>
        <c:minorUnit val="0.1"/>
      </c:valAx>
      <c:valAx>
        <c:axId val="615094984"/>
        <c:scaling>
          <c:orientation val="minMax"/>
          <c:max val="100.0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Average </a:t>
                </a:r>
                <a:r>
                  <a:rPr lang="en-US" dirty="0"/>
                  <a:t>Energy per</a:t>
                </a:r>
                <a:br>
                  <a:rPr lang="en-US" dirty="0"/>
                </a:br>
                <a:r>
                  <a:rPr lang="en-US" dirty="0"/>
                  <a:t>Instruction (pJ)</a:t>
                </a:r>
              </a:p>
            </c:rich>
          </c:tx>
          <c:layout/>
        </c:title>
        <c:numFmt formatCode="General" sourceLinked="1"/>
        <c:tickLblPos val="nextTo"/>
        <c:crossAx val="615089256"/>
        <c:crossesAt val="0.0"/>
        <c:crossBetween val="midCat"/>
        <c:majorUnit val="10.0"/>
      </c:valAx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0.71667</cdr:x>
      <cdr:y>0.11111</cdr:y>
    </cdr:from>
    <cdr:to>
      <cdr:x>0.96667</cdr:x>
      <cdr:y>0.63889</cdr:y>
    </cdr:to>
    <cdr:sp macro="" textlink="">
      <cdr:nvSpPr>
        <cdr:cNvPr id="3" name="Straight Connector 2"/>
        <cdr:cNvSpPr/>
      </cdr:nvSpPr>
      <cdr:spPr bwMode="auto">
        <a:xfrm xmlns:a="http://schemas.openxmlformats.org/drawingml/2006/main" rot="5400000" flipH="1" flipV="1">
          <a:off x="3124200" y="457200"/>
          <a:ext cx="1447800" cy="11430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8575" cap="flat" cmpd="sng" algn="ctr">
          <a:solidFill>
            <a:schemeClr val="accent2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D444C85-A615-4D6B-B063-5DCB3352588E}" type="datetimeFigureOut">
              <a:rPr lang="en-US" smtClean="0"/>
              <a:pPr/>
              <a:t>8/24/10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FA29643-BA23-44C5-953D-8F965DAB4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7A2B29-722A-4F91-9D60-8151E28A2197}" type="datetime1">
              <a:rPr lang="en-US"/>
              <a:pPr/>
              <a:t>8/24/10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F4726D-CA24-4E75-91AE-AF63174C33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In this talk I'm going to discuss three things: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The first centers around this dark silicon problem. For those of you who don't know, even today power limitations prevent us from using all of a chip's resources at full speed. Dark silicon refers to the increasing fraction of a chip's area which must remain mostly passive, or *dark*, so that it doesn't exceed the chip's power budget.</a:t>
            </a:r>
            <a:br>
              <a:rPr lang="en-US" baseline="0" dirty="0" smtClean="0"/>
            </a:br>
            <a:r>
              <a:rPr lang="en-US" baseline="0" dirty="0" smtClean="0"/>
              <a:t>In this talk I'll show why this problem is happening, and exactly how bad it is… and it's bad.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2. The second thing I'm going to talk about is a way to take this dark silicon and use it to make processors more efficient. The basic idea is that we're going to use the dark silicon to build a large collection of specialized cores, each of which can save up to 11 times more energy for targeted code, compared to a general-purpose processor.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3. The last thing I'm going to talk about is how my colleagues and I are applying this technique to build a better mobile application processor, that is, a better processor for your Android or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.</a:t>
            </a:r>
          </a:p>
          <a:p>
            <a:pPr>
              <a:buFontTx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So what do we do with all this dark silicon?</a:t>
            </a:r>
            <a:endParaRPr lang="en-US" baseline="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baseline="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aseline="0" dirty="0" smtClean="0"/>
              <a:t>Well a couple of insights stand out: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aseline="0" dirty="0" smtClean="0"/>
              <a:t>1. power is now more expensive than area, so trading area for reduced power is a win overall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aseline="0" dirty="0" smtClean="0"/>
              <a:t>2. specialized logic can provide orders of magnitude improvement in energy efficiency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aseline="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baseline="0" dirty="0" smtClean="0"/>
              <a:t>Our approach is based on these insights.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aseline="0" dirty="0" smtClean="0"/>
              <a:t>We fill dark silicon with specialized cores to save energy on common apps.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aseline="0" dirty="0" smtClean="0"/>
              <a:t>As I'll show later on, the cores include patching mechanisms to remain useful even as the software changes.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dirty="0" smtClean="0"/>
              <a:t>Conservation</a:t>
            </a:r>
            <a:r>
              <a:rPr lang="en-US" sz="1000" i="0" baseline="0" dirty="0" smtClean="0"/>
              <a:t> cores, or c-cores, are specialized circuits for reducing energy in target applications.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0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dirty="0" smtClean="0"/>
              <a:t>As shown in this diagram, c-cores</a:t>
            </a:r>
            <a:r>
              <a:rPr lang="en-US" sz="1000" i="0" baseline="0" dirty="0" smtClean="0"/>
              <a:t> sit next to a general-purpose "host" processor, and share the same data cache and memory hierarchy.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0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baseline="0" dirty="0" smtClean="0"/>
              <a:t>*Hot*, or frequently executed code runs on one or more c-cores, at a great reduction in energy.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baseline="0" dirty="0" smtClean="0"/>
              <a:t>*Cold* code, such as start-up and tear-down, or infrequently executed code, runs on the general-purpose processor.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baseline="0" dirty="0" smtClean="0"/>
              <a:t>Execution transfers back and forth between the two.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0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baseline="0" dirty="0" smtClean="0"/>
              <a:t>We generate c-cores from app. source code using a fully-automated toolchain.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dirty="0" smtClean="0"/>
              <a:t>The</a:t>
            </a:r>
            <a:r>
              <a:rPr lang="en-US" sz="1000" i="0" baseline="0" dirty="0" smtClean="0"/>
              <a:t> toolchain generates synthesizable Verilog, and also integrates c-cores with the software by inserting function stubs that call the c-cores during execution.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C-cores are extremely energy-efficient. They can provide up to 18x better energy savings than a general-purpose MIPS processor.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0" dirty="0" smtClean="0"/>
              <a:t>Conservation cores</a:t>
            </a:r>
            <a:r>
              <a:rPr lang="en-US" sz="1000" dirty="0" smtClean="0"/>
              <a:t> provide an architectural way to trade a cheap resource for an expensive one: in this case, area for power.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Now let's look at the life cycle of a c-core.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We start</a:t>
            </a:r>
            <a:r>
              <a:rPr lang="en-US" baseline="0" dirty="0" smtClean="0"/>
              <a:t> with a target workload, and send the </a:t>
            </a:r>
            <a:r>
              <a:rPr lang="en-US" dirty="0" smtClean="0"/>
              <a:t>applications to our toolchain.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toolchain profiles the apps and extracts the energy-intensive code regions for conversion into c-cores.</a:t>
            </a:r>
          </a:p>
          <a:p>
            <a:pPr eaLnBrk="1" hangingPunct="1">
              <a:buFontTx/>
              <a:buNone/>
            </a:pPr>
            <a:r>
              <a:rPr lang="en-US" baseline="0" dirty="0" smtClean="0"/>
              <a:t>We generate the c-core hardware, and use it to fill the dark silicon of a many-core processor.</a:t>
            </a:r>
          </a:p>
          <a:p>
            <a:pPr eaLnBrk="1" hangingPunct="1">
              <a:buFontTx/>
              <a:buNone/>
            </a:pPr>
            <a:endParaRPr lang="en-US" baseline="0" dirty="0" smtClean="0"/>
          </a:p>
          <a:p>
            <a:pPr eaLnBrk="1" hangingPunct="1">
              <a:buFontTx/>
              <a:buNone/>
            </a:pPr>
            <a:r>
              <a:rPr lang="en-US" baseline="0" dirty="0" smtClean="0"/>
              <a:t>Now over time the software may change, as new versions are released.</a:t>
            </a:r>
          </a:p>
          <a:p>
            <a:pPr eaLnBrk="1" hangingPunct="1">
              <a:buFontTx/>
              <a:buNone/>
            </a:pPr>
            <a:r>
              <a:rPr lang="en-US" baseline="0" dirty="0" smtClean="0"/>
              <a:t>Our compiler can analyze the differences between versions to generate a </a:t>
            </a:r>
            <a:r>
              <a:rPr lang="en-US" b="1" baseline="0" dirty="0" smtClean="0"/>
              <a:t>patch</a:t>
            </a:r>
            <a:r>
              <a:rPr lang="en-US" b="0" baseline="0" dirty="0" smtClean="0"/>
              <a:t>, that allows an old c-core to run the latest version of the software. This allows the c-cores to remain useful eve</a:t>
            </a:r>
            <a:r>
              <a:rPr lang="en-US" baseline="0" dirty="0" smtClean="0"/>
              <a:t>n in the face of SW changes.</a:t>
            </a:r>
          </a:p>
          <a:p>
            <a:pPr eaLnBrk="1" hangingPunct="1">
              <a:buFontTx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I've introduced conservation cores as one method to leverage dark silicon in order to scale the utilization wall.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/>
              <a:t>In the remainder of my talk I'll present </a:t>
            </a:r>
            <a:r>
              <a:rPr lang="en-US" baseline="0" dirty="0" err="1" smtClean="0"/>
              <a:t>GreenDroid</a:t>
            </a:r>
            <a:r>
              <a:rPr lang="en-US" baseline="0" dirty="0" smtClean="0"/>
              <a:t>: a new mobile app. processor we are developing at UCSD.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/>
              <a:t>I'll show you the </a:t>
            </a:r>
            <a:r>
              <a:rPr lang="en-US" baseline="0" dirty="0" err="1" smtClean="0"/>
              <a:t>GreenDroid</a:t>
            </a:r>
            <a:r>
              <a:rPr lang="en-US" baseline="0" dirty="0" smtClean="0"/>
              <a:t> architecture and our work in designing a prototype chip.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/>
              <a:t>Then, I'll describe conservation cores in more detail, and show how they can achieve up to 18x energy-improvement for even irregular, integer programs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aseline="0" dirty="0" smtClean="0"/>
              <a:t>Finally, I'll discuss </a:t>
            </a:r>
            <a:r>
              <a:rPr lang="en-US" baseline="0" dirty="0" err="1" smtClean="0"/>
              <a:t>GreenDroid's</a:t>
            </a:r>
            <a:r>
              <a:rPr lang="en-US" baseline="0" dirty="0" smtClean="0"/>
              <a:t> projected energy savings, and wrap up with some brief conclusions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better understand </a:t>
            </a:r>
            <a:r>
              <a:rPr lang="en-US" baseline="0" dirty="0" err="1" smtClean="0"/>
              <a:t>GreenDroid</a:t>
            </a:r>
            <a:r>
              <a:rPr lang="en-US" baseline="0" dirty="0" smtClean="0"/>
              <a:t>, let's take a look at some emerging trends.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en-US" baseline="0" dirty="0" smtClean="0"/>
              <a:t>The util. wall is exp. worsening the dark Si problem.</a:t>
            </a:r>
          </a:p>
          <a:p>
            <a:pPr>
              <a:buFontTx/>
              <a:buNone/>
            </a:pPr>
            <a:r>
              <a:rPr lang="en-US" baseline="0" dirty="0" smtClean="0"/>
              <a:t>As a result, specialized arch's are receiving more and more attention because of energy efficiency.</a:t>
            </a:r>
          </a:p>
          <a:p>
            <a:pPr>
              <a:buFontTx/>
              <a:buNone/>
            </a:pPr>
            <a:r>
              <a:rPr lang="en-US" baseline="0" dirty="0" smtClean="0"/>
              <a:t>At the same time, mobile app. processors are becoming the dominant computing platform for many end users.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This graph plots Android and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sales vs. Dell computers over the last three years.</a:t>
            </a:r>
          </a:p>
          <a:p>
            <a:pPr>
              <a:buFontTx/>
              <a:buNone/>
            </a:pPr>
            <a:r>
              <a:rPr lang="en-US" baseline="0" dirty="0" smtClean="0"/>
              <a:t>It also shows projections for the next year, and as you can see, handheld devices are taking off at an exponential rate.</a:t>
            </a:r>
          </a:p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726D-CA24-4E75-91AE-AF63174C338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4149">
              <a:buFontTx/>
              <a:buNone/>
              <a:defRPr/>
            </a:pPr>
            <a:r>
              <a:rPr lang="en-US" baseline="0" dirty="0" smtClean="0"/>
              <a:t>Another interesting trend is that the evolution of MAPs is mirroring that of u-</a:t>
            </a:r>
            <a:r>
              <a:rPr lang="en-US" baseline="0" dirty="0" err="1" smtClean="0"/>
              <a:t>procs</a:t>
            </a:r>
            <a:r>
              <a:rPr lang="en-US" baseline="0" dirty="0" smtClean="0"/>
              <a:t>.</a:t>
            </a:r>
          </a:p>
          <a:p>
            <a:pPr defTabSz="464149">
              <a:buFontTx/>
              <a:buNone/>
              <a:defRPr/>
            </a:pPr>
            <a:endParaRPr lang="en-US" baseline="0" dirty="0" smtClean="0"/>
          </a:p>
          <a:p>
            <a:pPr defTabSz="464149">
              <a:buFontTx/>
              <a:buNone/>
              <a:defRPr/>
            </a:pPr>
            <a:r>
              <a:rPr lang="en-US" baseline="0" dirty="0" smtClean="0"/>
              <a:t>This graph shows a timeline of architectural features added to Intel and ARM processors.</a:t>
            </a:r>
          </a:p>
          <a:p>
            <a:pPr defTabSz="464149">
              <a:buFontTx/>
              <a:buNone/>
              <a:defRPr/>
            </a:pPr>
            <a:r>
              <a:rPr lang="en-US" baseline="0" dirty="0" smtClean="0"/>
              <a:t>Looking at the blue line, we start with the pipelined 486 and move to superscalar, out-of-order, and now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designs.</a:t>
            </a:r>
          </a:p>
          <a:p>
            <a:pPr defTabSz="464149">
              <a:buFontTx/>
              <a:buNone/>
              <a:defRPr/>
            </a:pPr>
            <a:endParaRPr lang="en-US" baseline="0" dirty="0" smtClean="0"/>
          </a:p>
          <a:p>
            <a:pPr defTabSz="464149">
              <a:buFontTx/>
              <a:buNone/>
              <a:defRPr/>
            </a:pPr>
            <a:r>
              <a:rPr lang="en-US" baseline="0" dirty="0" smtClean="0"/>
              <a:t>The red line shows how application processors are following a similar progression.</a:t>
            </a:r>
          </a:p>
          <a:p>
            <a:pPr defTabSz="464149">
              <a:buFontTx/>
              <a:buChar char="-"/>
              <a:defRPr/>
            </a:pPr>
            <a:endParaRPr lang="en-US" baseline="0" dirty="0" smtClean="0"/>
          </a:p>
          <a:p>
            <a:pPr marL="0" marR="0" indent="0" algn="l" defTabSz="46414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Unfortunately, MAPs also face the utilization wall, because of their growing performance demands and extreme power constraints in the embedded design space.</a:t>
            </a:r>
          </a:p>
          <a:p>
            <a:pPr defTabSz="464149">
              <a:defRPr/>
            </a:pPr>
            <a:endParaRPr lang="en-US" baseline="0" dirty="0" smtClean="0"/>
          </a:p>
          <a:p>
            <a:pPr defTabSz="464149">
              <a:defRPr/>
            </a:pPr>
            <a:r>
              <a:rPr lang="en-US" baseline="0" dirty="0" smtClean="0">
                <a:sym typeface="Wingdings" pitchFamily="2" charset="2"/>
              </a:rPr>
              <a:t></a:t>
            </a:r>
            <a:r>
              <a:rPr lang="en-US" baseline="0" dirty="0" smtClean="0"/>
              <a:t> So what do people use MAPs for? Let's take a closer look at one example, which is Android.</a:t>
            </a:r>
          </a:p>
          <a:p>
            <a:pPr defTabSz="464149">
              <a:defRPr/>
            </a:pPr>
            <a:endParaRPr lang="en-US" baseline="0" dirty="0" smtClean="0"/>
          </a:p>
          <a:p>
            <a:pPr defTabSz="464149">
              <a:defRPr/>
            </a:pPr>
            <a:endParaRPr lang="en-US" baseline="0" dirty="0" smtClean="0"/>
          </a:p>
          <a:p>
            <a:pPr defTabSz="464149">
              <a:defRPr/>
            </a:pPr>
            <a:r>
              <a:rPr lang="en-US" baseline="0" dirty="0" smtClean="0"/>
              <a:t>notes: StrongARM is SA-110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726D-CA24-4E75-91AE-AF63174C338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Android is Google's</a:t>
            </a:r>
            <a:r>
              <a:rPr lang="en-US" baseline="0" dirty="0" smtClean="0"/>
              <a:t> operations system and application environment for mobile devices.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diagram shows the Android software</a:t>
            </a:r>
            <a:r>
              <a:rPr lang="en-US" baseline="0" dirty="0" smtClean="0"/>
              <a:t> stack running on typical hardware.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Android apps are written in Java, and compiled to run on the </a:t>
            </a:r>
            <a:r>
              <a:rPr lang="en-US" baseline="0" dirty="0" err="1" smtClean="0"/>
              <a:t>Dalvik</a:t>
            </a:r>
            <a:r>
              <a:rPr lang="en-US" baseline="0" dirty="0" smtClean="0"/>
              <a:t> virtual machine, shown 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apps share a set of libraries, such as </a:t>
            </a:r>
            <a:r>
              <a:rPr lang="en-US" baseline="0" dirty="0" err="1" smtClean="0"/>
              <a:t>libc</a:t>
            </a:r>
            <a:r>
              <a:rPr lang="en-US" baseline="0" dirty="0" smtClean="0"/>
              <a:t>, OpenGL, </a:t>
            </a:r>
            <a:r>
              <a:rPr lang="en-US" baseline="0" dirty="0" err="1" smtClean="0"/>
              <a:t>SQLite</a:t>
            </a:r>
            <a:r>
              <a:rPr lang="en-US" baseline="0" dirty="0" smtClean="0"/>
              <a:t>, and many others.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this software model, Android is well-suited</a:t>
            </a:r>
            <a:r>
              <a:rPr lang="en-US" baseline="0" dirty="0" smtClean="0"/>
              <a:t> for conservation cores.</a:t>
            </a:r>
          </a:p>
          <a:p>
            <a:endParaRPr lang="en-US" baseline="0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4D06A-7199-4E2F-92E0-3BBC15BEA398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This is because Android </a:t>
            </a:r>
            <a:r>
              <a:rPr lang="en-US" baseline="0" dirty="0" err="1" smtClean="0"/>
              <a:t>smartphones</a:t>
            </a:r>
            <a:r>
              <a:rPr lang="en-US" baseline="0" dirty="0" smtClean="0"/>
              <a:t> run a core set of common applications, such as a web browser, email client, and various media players.</a:t>
            </a:r>
          </a:p>
          <a:p>
            <a:pPr>
              <a:buFontTx/>
              <a:buNone/>
            </a:pPr>
            <a:r>
              <a:rPr lang="en-US" baseline="0" dirty="0" smtClean="0"/>
              <a:t>These apps run on the shared libraries and </a:t>
            </a:r>
            <a:r>
              <a:rPr lang="en-US" baseline="0" dirty="0" err="1" smtClean="0"/>
              <a:t>Dalvik</a:t>
            </a:r>
            <a:r>
              <a:rPr lang="en-US" baseline="0" dirty="0" smtClean="0"/>
              <a:t>, making this part of the SW stack *hot code*.</a:t>
            </a:r>
          </a:p>
          <a:p>
            <a:pPr>
              <a:buFontTx/>
              <a:buNone/>
            </a:pPr>
            <a:r>
              <a:rPr lang="en-US" baseline="0" dirty="0" smtClean="0"/>
              <a:t>We can also find hotspots in specific applications and the Linux kernel,</a:t>
            </a:r>
          </a:p>
          <a:p>
            <a:pPr>
              <a:buFontTx/>
              <a:buNone/>
            </a:pPr>
            <a:r>
              <a:rPr lang="en-US" baseline="0" dirty="0" smtClean="0"/>
              <a:t>and we can convert all these hotspots into *c-cores*.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Another reason Android is a good fit for c-cores is that there is a short replacement cycle for </a:t>
            </a:r>
            <a:r>
              <a:rPr lang="en-US" baseline="0" dirty="0" err="1" smtClean="0"/>
              <a:t>smartphones</a:t>
            </a:r>
            <a:r>
              <a:rPr lang="en-US" baseline="0" dirty="0" smtClean="0"/>
              <a:t>.</a:t>
            </a:r>
          </a:p>
          <a:p>
            <a:pPr>
              <a:buFontTx/>
              <a:buNone/>
            </a:pPr>
            <a:r>
              <a:rPr lang="en-US" baseline="0" dirty="0" smtClean="0"/>
              <a:t>Most consumers replace their </a:t>
            </a:r>
            <a:r>
              <a:rPr lang="en-US" baseline="0" dirty="0" err="1" smtClean="0"/>
              <a:t>smartphones</a:t>
            </a:r>
            <a:r>
              <a:rPr lang="en-US" baseline="0" dirty="0" smtClean="0"/>
              <a:t> every 2-3 years.</a:t>
            </a:r>
          </a:p>
          <a:p>
            <a:pPr>
              <a:buFontTx/>
              <a:buNone/>
            </a:pPr>
            <a:r>
              <a:rPr lang="en-US" baseline="0" dirty="0" smtClean="0"/>
              <a:t>We can add new c-cores to future processors as new applications appear and become popular.</a:t>
            </a:r>
          </a:p>
          <a:p>
            <a:pPr>
              <a:buFontTx/>
              <a:buNone/>
            </a:pPr>
            <a:r>
              <a:rPr lang="en-US" baseline="0" dirty="0" smtClean="0"/>
              <a:t>The c-cores interface allows us to remove c-cores without impacting code compatibility: if a c-core no longer exists, the software can still fall back to the GP proc.</a:t>
            </a:r>
            <a:endParaRPr lang="en-US" dirty="0" smtClean="0"/>
          </a:p>
          <a:p>
            <a:pPr>
              <a:buFont typeface="Wingdings"/>
              <a:buNone/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4D06A-7199-4E2F-92E0-3BBC15BEA398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-To quantify these benefits</a:t>
            </a:r>
            <a:r>
              <a:rPr lang="en-US" baseline="0" dirty="0" smtClean="0"/>
              <a:t>, w</a:t>
            </a:r>
            <a:r>
              <a:rPr lang="en-US" dirty="0" smtClean="0"/>
              <a:t>e created a workload of </a:t>
            </a:r>
            <a:r>
              <a:rPr lang="en-US" baseline="0" dirty="0" smtClean="0"/>
              <a:t>common Android applications.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-We profiled this workload to determine how much code we would need to convert into c-cores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in order to achieve high execution coverage.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-This graph shows the percentage of dynamic execution coverage versus the number of static instructions converted into c-cores.</a:t>
            </a:r>
          </a:p>
          <a:p>
            <a:endParaRPr lang="en-US" dirty="0" smtClean="0"/>
          </a:p>
          <a:p>
            <a:r>
              <a:rPr lang="en-US" dirty="0" smtClean="0"/>
              <a:t>-We divide the c-cores into two categories: broad-based, and targeted.</a:t>
            </a:r>
          </a:p>
          <a:p>
            <a:endParaRPr lang="en-US" dirty="0" smtClean="0"/>
          </a:p>
          <a:p>
            <a:r>
              <a:rPr lang="en-US" dirty="0" smtClean="0"/>
              <a:t>-Broad-based c-cores</a:t>
            </a:r>
            <a:r>
              <a:rPr lang="en-US" baseline="0" dirty="0" smtClean="0"/>
              <a:t> are c-cores that are shared by two or more applications.</a:t>
            </a:r>
          </a:p>
          <a:p>
            <a:pPr>
              <a:buFontTx/>
              <a:buChar char="-"/>
            </a:pPr>
            <a:r>
              <a:rPr lang="en-US" baseline="0" dirty="0" smtClean="0"/>
              <a:t>We find that of the hottest 40-thousand static </a:t>
            </a:r>
            <a:r>
              <a:rPr lang="en-US" baseline="0" dirty="0" err="1" smtClean="0"/>
              <a:t>instrs</a:t>
            </a:r>
            <a:r>
              <a:rPr lang="en-US" baseline="0" dirty="0" smtClean="0"/>
              <a:t>, 72% of the code is shared by more than one application.</a:t>
            </a:r>
          </a:p>
          <a:p>
            <a:pPr>
              <a:buFontTx/>
              <a:buChar char="-"/>
            </a:pPr>
            <a:r>
              <a:rPr lang="en-US" baseline="0" dirty="0" smtClean="0"/>
              <a:t>We can convert this code into broad-based c-cores, for use by multiple applications.</a:t>
            </a:r>
          </a:p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-We can also build</a:t>
            </a:r>
            <a:r>
              <a:rPr lang="en-US" baseline="0" dirty="0" smtClean="0">
                <a:sym typeface="Wingdings" pitchFamily="2" charset="2"/>
              </a:rPr>
              <a:t> c-cores that are *targeted* for one specific app.</a:t>
            </a:r>
          </a:p>
          <a:p>
            <a:pPr>
              <a:buFontTx/>
              <a:buChar char="-"/>
            </a:pPr>
            <a:r>
              <a:rPr lang="en-US" baseline="0" dirty="0" smtClean="0">
                <a:sym typeface="Wingdings" pitchFamily="2" charset="2"/>
              </a:rPr>
              <a:t> Adding targeted c-cores to the mix, we can achieve 95% execution coverage with just 43,000 static </a:t>
            </a:r>
            <a:r>
              <a:rPr lang="en-US" baseline="0" dirty="0" err="1" smtClean="0">
                <a:sym typeface="Wingdings" pitchFamily="2" charset="2"/>
              </a:rPr>
              <a:t>instrs</a:t>
            </a:r>
            <a:r>
              <a:rPr lang="en-US" baseline="0" dirty="0" smtClean="0">
                <a:sym typeface="Wingdings" pitchFamily="2" charset="2"/>
              </a:rPr>
              <a:t> converted into c-cores.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 This is the equivalent of about 7-square-mms of silicon in 45 nm.</a:t>
            </a:r>
          </a:p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34774-4646-414B-BAE6-F03F1EA6BF0D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 In order to create </a:t>
            </a:r>
            <a:r>
              <a:rPr lang="en-US" baseline="0" dirty="0" err="1" smtClean="0"/>
              <a:t>GreenDroid</a:t>
            </a:r>
            <a:r>
              <a:rPr lang="en-US" baseline="0" dirty="0" smtClean="0"/>
              <a:t>, we start by taking a number of Android workloads and running the apps. through our automatic c-core generator.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We use these c-cores to populate a low-power tiled multicore lattice.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 pitchFamily="2" charset="2"/>
              </a:rPr>
              <a:t> Let's take a closer look at the </a:t>
            </a:r>
            <a:r>
              <a:rPr lang="en-US" baseline="0" dirty="0" err="1" smtClean="0">
                <a:sym typeface="Wingdings" pitchFamily="2" charset="2"/>
              </a:rPr>
              <a:t>GreenDroid</a:t>
            </a:r>
            <a:r>
              <a:rPr lang="en-US" baseline="0" dirty="0" smtClean="0">
                <a:sym typeface="Wingdings" pitchFamily="2" charset="2"/>
              </a:rPr>
              <a:t> architecture.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726D-CA24-4E75-91AE-AF63174C338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Where does this dark silicon come from? And how dark is it going to be?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In order to address these questions, I'll introduce a phenomenon that we call the utilization wall.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The utilization wall states that…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This means that each time we move to the next process generation, more and more of the chip becomes dark silicon.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GreenDroid</a:t>
            </a:r>
            <a:r>
              <a:rPr lang="en-US" dirty="0" smtClean="0"/>
              <a:t> is a tiled</a:t>
            </a:r>
            <a:r>
              <a:rPr lang="en-US" baseline="0" dirty="0" smtClean="0"/>
              <a:t> lattice consisting of 16 cores.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Each tile contains…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 typeface="Wingdings"/>
              <a:buChar char="è"/>
            </a:pPr>
            <a:r>
              <a:rPr lang="en-US" dirty="0" smtClean="0"/>
              <a:t>Next, let's zoom in and look at an individual tile</a:t>
            </a:r>
          </a:p>
          <a:p>
            <a:pPr>
              <a:buFont typeface="Wingdings"/>
              <a:buNone/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E9D82-0382-49B6-8050-10D4F9A82FC9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 err="1" smtClean="0"/>
              <a:t>floorplan</a:t>
            </a:r>
            <a:r>
              <a:rPr lang="en-US" dirty="0" smtClean="0"/>
              <a:t> shows how</a:t>
            </a:r>
            <a:r>
              <a:rPr lang="en-US" baseline="0" dirty="0" smtClean="0"/>
              <a:t> each tile is a square, one millimeter to a side.</a:t>
            </a:r>
          </a:p>
          <a:p>
            <a:endParaRPr lang="en-US" baseline="0" dirty="0" smtClean="0"/>
          </a:p>
          <a:p>
            <a:r>
              <a:rPr lang="en-US" dirty="0" smtClean="0"/>
              <a:t>Half</a:t>
            </a:r>
            <a:r>
              <a:rPr lang="en-US" baseline="0" dirty="0" smtClean="0"/>
              <a:t> of the area is dedicated to c-cores.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center is the shared data cache,</a:t>
            </a:r>
          </a:p>
          <a:p>
            <a:r>
              <a:rPr lang="en-US" baseline="0" dirty="0" smtClean="0"/>
              <a:t>and the remainder of the area is allocated to the MIPS core and network router.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726D-CA24-4E75-91AE-AF63174C338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We've implemented a skeleton 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GreenDroid</a:t>
            </a:r>
            <a:r>
              <a:rPr lang="en-US" baseline="0" dirty="0" smtClean="0"/>
              <a:t> tiles in a 45 nm process targeting 1.5 GHz.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right you can see a large blank space, that will be filled with a collection of c-cores.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tile can contain a different collection of c-cores.</a:t>
            </a:r>
          </a:p>
          <a:p>
            <a:endParaRPr lang="en-US" baseline="0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B0ADA-7101-4E78-9AE1-B085A9EBA6D3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Now that we've seen what a </a:t>
            </a:r>
            <a:r>
              <a:rPr lang="en-US" dirty="0" err="1" smtClean="0"/>
              <a:t>GreenDroid</a:t>
            </a:r>
            <a:r>
              <a:rPr lang="en-US" dirty="0" smtClean="0"/>
              <a:t> processor</a:t>
            </a:r>
            <a:r>
              <a:rPr lang="en-US" baseline="0" dirty="0" smtClean="0"/>
              <a:t> looks like at a high level, let's take a closer look at the heart of our solution, conservation cores.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Wingdings" pitchFamily="2" charset="2"/>
              </a:rPr>
              <a:t> We'll start by seeing how c-cores</a:t>
            </a:r>
            <a:r>
              <a:rPr lang="en-US" baseline="0" dirty="0" smtClean="0">
                <a:sym typeface="Wingdings" pitchFamily="2" charset="2"/>
              </a:rPr>
              <a:t> are built.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>
                <a:latin typeface="+mn-lt"/>
              </a:rPr>
              <a:t>C-cores</a:t>
            </a:r>
            <a:r>
              <a:rPr lang="en-US" sz="1200" baseline="0" dirty="0" smtClean="0">
                <a:latin typeface="+mn-lt"/>
              </a:rPr>
              <a:t> start with app source code.</a:t>
            </a:r>
          </a:p>
          <a:p>
            <a:r>
              <a:rPr lang="en-US" sz="1200" baseline="0" dirty="0" smtClean="0">
                <a:latin typeface="+mn-lt"/>
              </a:rPr>
              <a:t>But unlike most accelerators, the apps can be irregular, integer programs,</a:t>
            </a:r>
          </a:p>
          <a:p>
            <a:r>
              <a:rPr lang="en-US" sz="1200" baseline="0" dirty="0" smtClean="0">
                <a:latin typeface="+mn-lt"/>
              </a:rPr>
              <a:t>because c-cores are parallelism-agnostic.</a:t>
            </a: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Our toolchain can support almost all of C, including …</a:t>
            </a: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Now let's go through the conversion process with a simple example. The code shown on the right sums the elements of an array. Let's turn this function into a c-core.</a:t>
            </a:r>
          </a:p>
          <a:p>
            <a:pPr>
              <a:buFont typeface="Wingdings"/>
              <a:buNone/>
            </a:pPr>
            <a:endParaRPr lang="en-US" sz="120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+mn-lt"/>
              </a:rPr>
              <a:t>Starting with a particular application, our</a:t>
            </a:r>
            <a:r>
              <a:rPr lang="en-US" baseline="0" dirty="0" smtClean="0">
                <a:latin typeface="+mn-lt"/>
              </a:rPr>
              <a:t> toolchain profiles the execution behavior to determine the app. hotspots.</a:t>
            </a:r>
          </a:p>
          <a:p>
            <a:r>
              <a:rPr lang="en-US" baseline="0" dirty="0" smtClean="0">
                <a:latin typeface="+mn-lt"/>
              </a:rPr>
              <a:t>We convert these hotspots into an intermediate representation, which we use to generate </a:t>
            </a:r>
            <a:r>
              <a:rPr lang="en-US" baseline="0" dirty="0" err="1" smtClean="0">
                <a:latin typeface="+mn-lt"/>
              </a:rPr>
              <a:t>synthesizeable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baseline="0" dirty="0" err="1" smtClean="0">
                <a:latin typeface="+mn-lt"/>
              </a:rPr>
              <a:t>Verilog</a:t>
            </a:r>
            <a:r>
              <a:rPr lang="en-US" baseline="0" dirty="0" smtClean="0">
                <a:latin typeface="+mn-lt"/>
              </a:rPr>
              <a:t>.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The top diagram shows the hardware for our sum-array example. There is a control unit,</a:t>
            </a:r>
          </a:p>
          <a:p>
            <a:r>
              <a:rPr lang="en-US" baseline="0" dirty="0" smtClean="0">
                <a:latin typeface="+mn-lt"/>
              </a:rPr>
              <a:t>and </a:t>
            </a:r>
            <a:r>
              <a:rPr lang="en-US" baseline="0" dirty="0" err="1" smtClean="0">
                <a:latin typeface="+mn-lt"/>
              </a:rPr>
              <a:t>datapath</a:t>
            </a:r>
            <a:r>
              <a:rPr lang="en-US" baseline="0" dirty="0" smtClean="0">
                <a:latin typeface="+mn-lt"/>
              </a:rPr>
              <a:t>,</a:t>
            </a:r>
          </a:p>
          <a:p>
            <a:r>
              <a:rPr lang="en-US" baseline="0" dirty="0" smtClean="0">
                <a:latin typeface="+mn-lt"/>
              </a:rPr>
              <a:t>which directly map to the control-flow and dataflow graphs of the original program.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At this stage our </a:t>
            </a:r>
            <a:r>
              <a:rPr lang="en-US" baseline="0" dirty="0" err="1" smtClean="0">
                <a:latin typeface="+mn-lt"/>
              </a:rPr>
              <a:t>toolchain</a:t>
            </a:r>
            <a:r>
              <a:rPr lang="en-US" baseline="0" dirty="0" smtClean="0">
                <a:latin typeface="+mn-lt"/>
              </a:rPr>
              <a:t> also inserts architecturally-visible scan chains that allow us to access a c-cores internal state. As I'll show later on, we can use these scan chains to support software exceptions, allowing old c-cores to run new versions of the software.</a:t>
            </a:r>
          </a:p>
          <a:p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Next, the toolchain processes the </a:t>
            </a:r>
            <a:r>
              <a:rPr lang="en-US" baseline="0" dirty="0" err="1" smtClean="0">
                <a:latin typeface="+mn-lt"/>
              </a:rPr>
              <a:t>synthesizeable</a:t>
            </a:r>
            <a:r>
              <a:rPr lang="en-US" baseline="0" dirty="0" smtClean="0">
                <a:latin typeface="+mn-lt"/>
              </a:rPr>
              <a:t> Verilog in a 45-nm Synopsys CAD flow,</a:t>
            </a:r>
          </a:p>
          <a:p>
            <a:r>
              <a:rPr lang="en-US" baseline="0" dirty="0" smtClean="0">
                <a:latin typeface="+mn-lt"/>
              </a:rPr>
              <a:t>which takes the c-cores through P&amp;R.</a:t>
            </a:r>
          </a:p>
          <a:p>
            <a:r>
              <a:rPr lang="en-US" baseline="0" dirty="0" smtClean="0">
                <a:latin typeface="+mn-lt"/>
              </a:rPr>
              <a:t>Our sum-array loop synthesizes to just 1/hundredth of a square-mm, and runs at 1.4 GHz.</a:t>
            </a:r>
          </a:p>
          <a:p>
            <a:endParaRPr lang="en-US" baseline="0" dirty="0" smtClean="0">
              <a:latin typeface="+mn-lt"/>
            </a:endParaRPr>
          </a:p>
          <a:p>
            <a:pPr>
              <a:buFont typeface="Wingdings"/>
              <a:buChar char="è"/>
            </a:pPr>
            <a:r>
              <a:rPr lang="en-US" b="0" baseline="0" dirty="0" smtClean="0">
                <a:latin typeface="+mn-lt"/>
                <a:sym typeface="Wingdings" pitchFamily="2" charset="2"/>
              </a:rPr>
              <a:t>So that's how we build c-cores. Now let's see how they perform.</a:t>
            </a:r>
          </a:p>
          <a:p>
            <a:pPr>
              <a:buFont typeface="Wingdings"/>
              <a:buNone/>
            </a:pPr>
            <a:endParaRPr lang="en-US" b="0" baseline="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n-lt"/>
                <a:sym typeface="Wingdings" pitchFamily="2" charset="2"/>
              </a:rPr>
              <a:t>We've used our toolchain to automatically build 21 c-cores for 9 irregular, integer applications, including several from SPEC INT 2000 and 2006.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We synthesized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these c-cores</a:t>
            </a:r>
            <a:r>
              <a:rPr lang="en-US" baseline="0" dirty="0" smtClean="0">
                <a:latin typeface="+mn-lt"/>
              </a:rPr>
              <a:t> using a 45 nm TSMC process.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They vary in size from point-1 to point-2-5 square mm, and run at frequencies up to 1.4 GHz.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notes: *Individual* c-cores vary in size (0.02 to 0.24 mm^2) and frequency (1.0 to 1.8 GHz)</a:t>
            </a:r>
          </a:p>
          <a:p>
            <a:endParaRPr lang="en-US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aseline="0" dirty="0" smtClean="0"/>
              <a:t>This graph shows the energy savings for non-memory operations compared to running on the MIPS processor.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c-cores achieve up to 18x better energy efficiency than the MIPS processor, and more than 13x on average.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 pitchFamily="2" charset="2"/>
              </a:rPr>
              <a:t> Now where do these energy savings come from?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(notes: performance is comparable or better)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pie</a:t>
            </a:r>
            <a:r>
              <a:rPr lang="en-US" baseline="0" dirty="0" smtClean="0"/>
              <a:t> chart on the left shows the breakdown of average energy per instruction for our baseline in-order MIPS processor.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 half the energy is overhead, in the instruction cache, fetch unit, and global register file.</a:t>
            </a:r>
          </a:p>
          <a:p>
            <a:r>
              <a:rPr lang="en-US" baseline="0" dirty="0" smtClean="0"/>
              <a:t>C-cores save energy here because there are no instructions, and registers are distributed throughout the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and only instantiated as necessary.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source of overhead is the general-purpose compute pipeline.</a:t>
            </a:r>
          </a:p>
          <a:p>
            <a:r>
              <a:rPr lang="en-US" baseline="0" dirty="0" smtClean="0"/>
              <a:t>C-cores can reduce this energy by using custom functional units and bit-level optimizations.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 pitchFamily="2" charset="2"/>
              </a:rPr>
              <a:t> Highly-specialized circuits are great for saving energy, but what if the software changes?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notes:</a:t>
            </a:r>
          </a:p>
          <a:p>
            <a:r>
              <a:rPr lang="en-US" dirty="0" smtClean="0"/>
              <a:t>Energy savings come from</a:t>
            </a:r>
          </a:p>
          <a:p>
            <a:pPr lvl="1"/>
            <a:r>
              <a:rPr lang="en-US" dirty="0" smtClean="0"/>
              <a:t>No I-cache</a:t>
            </a:r>
          </a:p>
          <a:p>
            <a:pPr lvl="1"/>
            <a:r>
              <a:rPr lang="en-US" dirty="0" smtClean="0"/>
              <a:t>No instruction fetch or decode</a:t>
            </a:r>
          </a:p>
          <a:p>
            <a:pPr lvl="1"/>
            <a:r>
              <a:rPr lang="en-US" dirty="0" smtClean="0"/>
              <a:t>Custom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Distributed registers (no register file)</a:t>
            </a:r>
          </a:p>
          <a:p>
            <a:pPr lvl="1"/>
            <a:r>
              <a:rPr lang="en-US" dirty="0" smtClean="0"/>
              <a:t>Bit-level optimizations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726D-CA24-4E75-91AE-AF63174C338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One downside of hard-wired solutions such as ASICs is that if the software changes at all (e.g., if a bug is discovered, or a protocol changes), the hardware becomes useless.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C-cores, however, can handle changes to the code in two ways.</a:t>
            </a:r>
          </a:p>
          <a:p>
            <a:r>
              <a:rPr lang="en-US" baseline="0" dirty="0" smtClean="0"/>
              <a:t>First, c-cores are unaffected by changes to the cold regions of software, since these run on the GP proc.</a:t>
            </a:r>
          </a:p>
          <a:p>
            <a:r>
              <a:rPr lang="en-US" baseline="0" dirty="0" smtClean="0"/>
              <a:t>Second, c-cores can handle arbitrary changes to the hot code through three *patching* mechanisms.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can support arbitrary changes through a software exception mechanism, which I'll talk about shortly.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also optimize two special cases:</a:t>
            </a:r>
          </a:p>
          <a:p>
            <a:r>
              <a:rPr lang="en-US" baseline="0" dirty="0" smtClean="0"/>
              <a:t>We can convert program constants into configurable registers,</a:t>
            </a:r>
          </a:p>
          <a:p>
            <a:r>
              <a:rPr lang="en-US" baseline="0" dirty="0" smtClean="0"/>
              <a:t>and we can replace fixed operators with slightly generalized functional units (for example, replacing a fixed adder with an add/subtract unit).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I mentioned we can handle arbitrary changes through a software exception mechanism.</a:t>
            </a:r>
          </a:p>
          <a:p>
            <a:r>
              <a:rPr lang="en-US" baseline="0" dirty="0" smtClean="0"/>
              <a:t>During c-core execution, we can replace basic blocks in hardware with arbitrary code in software. We do this by pausing a c-core and using the scan chains to scan in any necessary state.</a:t>
            </a:r>
          </a:p>
          <a:p>
            <a:r>
              <a:rPr lang="en-US" baseline="0" dirty="0" smtClean="0"/>
              <a:t>The GPP runs the exception handler, and when done scans out any needed values back to the c-core.</a:t>
            </a:r>
          </a:p>
          <a:p>
            <a:r>
              <a:rPr lang="en-US" baseline="0" dirty="0" smtClean="0"/>
              <a:t>The c-core then resumes executing.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 These patching mechanisms greatly extend the useful lifetime of c-cores.</a:t>
            </a:r>
            <a:endParaRPr lang="en-US" baseline="0" dirty="0" smtClean="0"/>
          </a:p>
          <a:p>
            <a:endParaRPr lang="en-US" baseline="0" dirty="0" smtClean="0"/>
          </a:p>
          <a:p>
            <a:pPr defTabSz="464149">
              <a:defRPr/>
            </a:pPr>
            <a:r>
              <a:rPr lang="en-US" baseline="0" dirty="0" smtClean="0"/>
              <a:t>notes: </a:t>
            </a:r>
            <a:r>
              <a:rPr lang="en-US" dirty="0" smtClean="0"/>
              <a:t>for more</a:t>
            </a:r>
            <a:r>
              <a:rPr lang="en-US" baseline="0" dirty="0" smtClean="0"/>
              <a:t> info, see our ASPLOS paper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726D-CA24-4E75-91AE-AF63174C338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fact, we've already hit the utilization wall, and I'm going to demonstrate this with three different sources of evidence: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Scaling theory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Experiments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Observations in the wild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Patching mechanisms greatly extend the useful lifetime of our c-cores.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These graphs show c-core energy-efficiency normalized to a MIPS baseline as different versions of each application are released over time.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First, let's focus on the top graph. This is for non-patchable hardware—that is, hardware without the patching mechanisms I just described.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The top line represents "</a:t>
            </a:r>
            <a:r>
              <a:rPr lang="en-US" baseline="0" dirty="0" err="1" smtClean="0">
                <a:sym typeface="Wingdings" pitchFamily="2" charset="2"/>
              </a:rPr>
              <a:t>mcf</a:t>
            </a:r>
            <a:r>
              <a:rPr lang="en-US" baseline="0" dirty="0" smtClean="0">
                <a:sym typeface="Wingdings" pitchFamily="2" charset="2"/>
              </a:rPr>
              <a:t>" from SPEC 2000. The hardware achieves large energy savings compared to MIPS, until a new version of </a:t>
            </a:r>
            <a:r>
              <a:rPr lang="en-US" baseline="0" dirty="0" err="1" smtClean="0">
                <a:sym typeface="Wingdings" pitchFamily="2" charset="2"/>
              </a:rPr>
              <a:t>mcf</a:t>
            </a:r>
            <a:r>
              <a:rPr lang="en-US" baseline="0" dirty="0" smtClean="0">
                <a:sym typeface="Wingdings" pitchFamily="2" charset="2"/>
              </a:rPr>
              <a:t> is released in 2006. At this point energy savings drops to zero, because the application must run entirely in the GPP.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Similarly, 4 out of these 5 applications become useless when the new software is released.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The bottom graph demonstrates the benefits of *patchable* hardware. Again, the top line represents </a:t>
            </a:r>
            <a:r>
              <a:rPr lang="en-US" baseline="0" dirty="0" err="1" smtClean="0">
                <a:sym typeface="Wingdings" pitchFamily="2" charset="2"/>
              </a:rPr>
              <a:t>mcf</a:t>
            </a:r>
            <a:r>
              <a:rPr lang="en-US" baseline="0" dirty="0" smtClean="0">
                <a:sym typeface="Wingdings" pitchFamily="2" charset="2"/>
              </a:rPr>
              <a:t>, but this time when the new version is released, the c-core's efficiency savings just drop a little bit. 4 of the 5 applications remain useful even after the software changes.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Patching mechanisms decrease the risks sometimes associated with specialization, making c-cores more attractive.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We've just seen how conservation cores can</a:t>
            </a:r>
            <a:r>
              <a:rPr lang="en-US" baseline="0" dirty="0" smtClean="0"/>
              <a:t> reduce the energy of even irregular, integer programs.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We've also seen how patching mechanisms greatly extend the useful lifetime of c-cores, even in the face of SW changes.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sym typeface="Wingdings" pitchFamily="2" charset="2"/>
              </a:rPr>
              <a:t></a:t>
            </a:r>
            <a:r>
              <a:rPr lang="en-US" baseline="0" dirty="0" smtClean="0"/>
              <a:t> Now let's return to </a:t>
            </a:r>
            <a:r>
              <a:rPr lang="en-US" baseline="0" dirty="0" err="1" smtClean="0"/>
              <a:t>GreenDroid</a:t>
            </a:r>
            <a:r>
              <a:rPr lang="en-US" baseline="0" dirty="0" smtClean="0"/>
              <a:t> and see how c-cores will save energy for Android applications.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6688">
              <a:buFontTx/>
              <a:buNone/>
            </a:pPr>
            <a:r>
              <a:rPr lang="en-US" baseline="0" dirty="0" smtClean="0"/>
              <a:t>In order to save the most energy, an application must run on c-cores instead of the GP proc. as much as possible.</a:t>
            </a:r>
          </a:p>
          <a:p>
            <a:pPr defTabSz="926688">
              <a:buFontTx/>
              <a:buNone/>
            </a:pPr>
            <a:r>
              <a:rPr lang="en-US" baseline="0" dirty="0" smtClean="0"/>
              <a:t>As we saw earlier, we can achieve this by dedicating more silicon area to c-cores.</a:t>
            </a:r>
          </a:p>
          <a:p>
            <a:pPr defTabSz="926688">
              <a:buFontTx/>
              <a:buNone/>
            </a:pPr>
            <a:r>
              <a:rPr lang="en-US" baseline="0" dirty="0" smtClean="0"/>
              <a:t>Effectively, the more area we have for c-cores, the lower the energy required for the workload, which goes back to what I was saying earlier about trading area for power.</a:t>
            </a:r>
          </a:p>
          <a:p>
            <a:pPr defTabSz="926688"/>
            <a:endParaRPr lang="en-US" baseline="0" dirty="0" smtClean="0"/>
          </a:p>
          <a:p>
            <a:pPr defTabSz="926688">
              <a:buFontTx/>
              <a:buNone/>
            </a:pPr>
            <a:r>
              <a:rPr lang="en-US" baseline="0" dirty="0" smtClean="0"/>
              <a:t>Using our Android workload, we modeled the average energy per instruction of a </a:t>
            </a:r>
            <a:r>
              <a:rPr lang="en-US" baseline="0" dirty="0" err="1" smtClean="0"/>
              <a:t>GreenDroid</a:t>
            </a:r>
            <a:r>
              <a:rPr lang="en-US" baseline="0" dirty="0" smtClean="0"/>
              <a:t> processor with varying amounts of silicon dedicated to c-cores.</a:t>
            </a:r>
          </a:p>
          <a:p>
            <a:pPr defTabSz="926688">
              <a:buFontTx/>
              <a:buNone/>
            </a:pPr>
            <a:r>
              <a:rPr lang="en-US" baseline="0" dirty="0" smtClean="0"/>
              <a:t>This graph shows the results.</a:t>
            </a:r>
          </a:p>
          <a:p>
            <a:pPr defTabSz="926688"/>
            <a:endParaRPr lang="en-US" baseline="0" dirty="0" smtClean="0"/>
          </a:p>
          <a:p>
            <a:pPr marL="0" marR="0" indent="0" algn="l" defTabSz="9266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Starting at the left, with  no c-cores at all, the MIPS processor operates at 91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/instr.</a:t>
            </a:r>
          </a:p>
          <a:p>
            <a:pPr marL="0" marR="0" indent="0" algn="l" defTabSz="9266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Adding c-cores quickly reduces this energy per instruction, and we find that</a:t>
            </a:r>
          </a:p>
          <a:p>
            <a:pPr defTabSz="926688"/>
            <a:r>
              <a:rPr lang="en-US" baseline="0" dirty="0" smtClean="0"/>
              <a:t>with just 7 square-mm's of c-cores, we can cover 95% of the workload execution, resulting in 8-times less energy use than the MIPS processor.</a:t>
            </a:r>
          </a:p>
          <a:p>
            <a:pPr defTabSz="926688"/>
            <a:endParaRPr lang="en-US" baseline="0" dirty="0" smtClean="0"/>
          </a:p>
          <a:p>
            <a:pPr defTabSz="926688"/>
            <a:r>
              <a:rPr lang="en-US" baseline="0" dirty="0" smtClean="0">
                <a:sym typeface="Wingdings" pitchFamily="2" charset="2"/>
              </a:rPr>
              <a:t> Using this profile, we have also determined a list of candidate Android hotspots for conversion into c-cores.</a:t>
            </a:r>
          </a:p>
          <a:p>
            <a:pPr defTabSz="926688"/>
            <a:endParaRPr lang="en-US" baseline="0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2BCAC-6FAD-45C5-AE46-4080BFF50DF7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list includes</a:t>
            </a:r>
            <a:r>
              <a:rPr lang="en-US" baseline="0" dirty="0" smtClean="0"/>
              <a:t> some of the most-frequently executed code in our Android workload.</a:t>
            </a:r>
          </a:p>
          <a:p>
            <a:r>
              <a:rPr lang="en-US" baseline="0" dirty="0" smtClean="0"/>
              <a:t>* The table is sorted by execution coverage.</a:t>
            </a:r>
          </a:p>
          <a:p>
            <a:r>
              <a:rPr lang="en-US" baseline="0" dirty="0" smtClean="0"/>
              <a:t>* The top two functions are from the </a:t>
            </a:r>
            <a:r>
              <a:rPr lang="en-US" baseline="0" dirty="0" err="1" smtClean="0"/>
              <a:t>Dalvik</a:t>
            </a:r>
            <a:r>
              <a:rPr lang="en-US" baseline="0" dirty="0" smtClean="0"/>
              <a:t> virtual machine, at 14.4% coverage.</a:t>
            </a:r>
            <a:endParaRPr lang="en-US" dirty="0" smtClean="0"/>
          </a:p>
          <a:p>
            <a:r>
              <a:rPr lang="en-US" dirty="0" smtClean="0"/>
              <a:t>* There are a number of</a:t>
            </a:r>
            <a:r>
              <a:rPr lang="en-US" baseline="0" dirty="0" smtClean="0"/>
              <a:t> functions from the 2D graphics library "</a:t>
            </a:r>
            <a:r>
              <a:rPr lang="en-US" baseline="0" dirty="0" err="1" smtClean="0"/>
              <a:t>libskia</a:t>
            </a:r>
            <a:r>
              <a:rPr lang="en-US" baseline="0" dirty="0" smtClean="0"/>
              <a:t>", covering 8.4%.</a:t>
            </a:r>
          </a:p>
          <a:p>
            <a:r>
              <a:rPr lang="en-US" dirty="0" smtClean="0"/>
              <a:t>* There</a:t>
            </a:r>
            <a:r>
              <a:rPr lang="en-US" baseline="0" dirty="0" smtClean="0"/>
              <a:t> are also some memory management functions from </a:t>
            </a:r>
            <a:r>
              <a:rPr lang="en-US" baseline="0" dirty="0" err="1" smtClean="0"/>
              <a:t>libc</a:t>
            </a:r>
            <a:r>
              <a:rPr lang="en-US" baseline="0" dirty="0" smtClean="0"/>
              <a:t>, covering almost 7%.  (6.7)</a:t>
            </a:r>
          </a:p>
          <a:p>
            <a:endParaRPr lang="en-US" baseline="0" dirty="0" smtClean="0"/>
          </a:p>
          <a:p>
            <a:r>
              <a:rPr lang="en-US" baseline="0" dirty="0" smtClean="0"/>
              <a:t>* We can convert these functions—and many more—into c-cores, for great energy savings.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 pitchFamily="2" charset="2"/>
              </a:rPr>
              <a:t> Now we can compare </a:t>
            </a:r>
            <a:r>
              <a:rPr lang="en-US" baseline="0" dirty="0" err="1" smtClean="0">
                <a:sym typeface="Wingdings" pitchFamily="2" charset="2"/>
              </a:rPr>
              <a:t>GreenDroid</a:t>
            </a:r>
            <a:r>
              <a:rPr lang="en-US" baseline="0" dirty="0" smtClean="0">
                <a:sym typeface="Wingdings" pitchFamily="2" charset="2"/>
              </a:rPr>
              <a:t> to typical mobile app. processors.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726D-CA24-4E75-91AE-AF63174C338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Our baseline system for comparison is an</a:t>
            </a:r>
            <a:r>
              <a:rPr lang="en-US" baseline="0" dirty="0" smtClean="0"/>
              <a:t> aggressive mobile application processor running at 1.5 GHz in 45 nm.</a:t>
            </a:r>
          </a:p>
          <a:p>
            <a:pPr>
              <a:buFontTx/>
              <a:buNone/>
            </a:pPr>
            <a:r>
              <a:rPr lang="en-US" baseline="0" dirty="0" smtClean="0"/>
              <a:t>We conservatively estimate that it operates at 91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/instr., including compute power and cache access.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We have measured c-core power using post-P&amp;R gate-level simulations and Synopsys </a:t>
            </a:r>
            <a:r>
              <a:rPr lang="en-US" baseline="0" dirty="0" err="1" smtClean="0"/>
              <a:t>PrimeTime</a:t>
            </a:r>
            <a:r>
              <a:rPr lang="en-US" baseline="0" dirty="0" smtClean="0"/>
              <a:t>.</a:t>
            </a:r>
          </a:p>
          <a:p>
            <a:pPr>
              <a:buFontTx/>
              <a:buNone/>
            </a:pPr>
            <a:r>
              <a:rPr lang="en-US" baseline="0" dirty="0" smtClean="0"/>
              <a:t>C-cores use the equivalent of just 8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/instruction, which is 11-times better than the baseline processor.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Cold code, or code that has not been converted into c-cores, must fall back to the general-purpose processor. At our projected 95% execution coverage, this still results in an EPI of 12 </a:t>
            </a:r>
            <a:r>
              <a:rPr lang="en-US" baseline="0" dirty="0" err="1" smtClean="0"/>
              <a:t>pJ</a:t>
            </a:r>
            <a:r>
              <a:rPr lang="en-US" baseline="0" dirty="0" smtClean="0"/>
              <a:t>, which is about 7.5 times better than the baseline proc.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r>
              <a:rPr lang="en-US" dirty="0" smtClean="0">
                <a:sym typeface="Wingdings" pitchFamily="2" charset="2"/>
              </a:rPr>
              <a:t> Now I'll tell you about the</a:t>
            </a:r>
            <a:r>
              <a:rPr lang="en-US" baseline="0" dirty="0" smtClean="0">
                <a:sym typeface="Wingdings" pitchFamily="2" charset="2"/>
              </a:rPr>
              <a:t> current project status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DF176-A5FA-4E13-96F1-0BD25F60188D}" type="slidenum">
              <a:rPr lang="en-US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So now I'll tell you about the current status in developing a prototype chip.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We have</a:t>
            </a:r>
            <a:r>
              <a:rPr lang="en-US" baseline="0" dirty="0" smtClean="0"/>
              <a:t> developed a </a:t>
            </a:r>
            <a:r>
              <a:rPr lang="en-US" baseline="0" dirty="0" err="1" smtClean="0"/>
              <a:t>toolchain</a:t>
            </a:r>
            <a:r>
              <a:rPr lang="en-US" baseline="0" dirty="0" smtClean="0"/>
              <a:t> for automatically generating c-cores from application source code and taking them through place &amp; route.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We've also made a cycle- and energy-accurate simulator for the c-cores and tiled lattice.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In addition to this, we have FPGA emulation running for the c-cores and lattice.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Ongoing work includes finishing full system Android emulation, so that we can get more accurate models of the workload.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We will use these models to finalize our c-core selection, and then we can finish timing closure and </a:t>
            </a:r>
            <a:r>
              <a:rPr lang="en-US" baseline="0" dirty="0" err="1" smtClean="0"/>
              <a:t>tapeout</a:t>
            </a:r>
            <a:r>
              <a:rPr lang="en-US" baseline="0" dirty="0" smtClean="0"/>
              <a:t>.</a:t>
            </a:r>
          </a:p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D047A-1CD7-4BCC-8B57-DEF20BA750AA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Conclusions</a:t>
            </a:r>
          </a:p>
          <a:p>
            <a:pPr eaLnBrk="1" hangingPunct="1"/>
            <a:endParaRPr lang="en-US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4726D-CA24-4E75-91AE-AF63174C338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Backup slide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aseline="0" dirty="0" smtClean="0"/>
              <a:t>Under the classical scaling model, for each process shrink by factor S, there is an S-squared increase in the number of transistors, and a factor of S increase in device frequency.</a:t>
            </a:r>
          </a:p>
          <a:p>
            <a:pPr>
              <a:buFontTx/>
              <a:buNone/>
            </a:pPr>
            <a:r>
              <a:rPr lang="en-US" baseline="0" dirty="0" smtClean="0"/>
              <a:t>At the same time, power goes down by a factor of S because of lower gate capacitance, and S-squared because of lower supply voltage.</a:t>
            </a:r>
          </a:p>
          <a:p>
            <a:pPr>
              <a:buFontTx/>
              <a:buNone/>
            </a:pPr>
            <a:r>
              <a:rPr lang="en-US" baseline="0" dirty="0" smtClean="0"/>
              <a:t>For a fix power budget, the total utilization of a chip is the product of these terms, and under the classical scaling model it remains constant.</a:t>
            </a:r>
          </a:p>
          <a:p>
            <a:pPr>
              <a:buFontTx/>
              <a:buNone/>
            </a:pPr>
            <a:r>
              <a:rPr lang="en-US" baseline="0" dirty="0" smtClean="0"/>
              <a:t>This was great, because it meant each process shrink afforded us more transistors without increasing total chip power.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Unfortunately transistor threshold voltage is no longer scaling because of exponential rising leakage currents.</a:t>
            </a:r>
          </a:p>
          <a:p>
            <a:pPr>
              <a:buFontTx/>
              <a:buNone/>
            </a:pPr>
            <a:r>
              <a:rPr lang="en-US" baseline="0" dirty="0" smtClean="0"/>
              <a:t>As a result, we've entered a leakage-limited regime, and we no longer see power reduction benefits due to voltage scaling.</a:t>
            </a:r>
          </a:p>
          <a:p>
            <a:pPr>
              <a:buFontTx/>
              <a:buNone/>
            </a:pPr>
            <a:r>
              <a:rPr lang="en-US" baseline="0" dirty="0" smtClean="0"/>
              <a:t>This means that chip utilization goes down by a factor of S-squared with every process generation.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 = (alpha)*cap*freq*Vdd^2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As shown</a:t>
            </a:r>
            <a:r>
              <a:rPr lang="en-US" baseline="0" dirty="0" smtClean="0"/>
              <a:t> in this graph, t</a:t>
            </a:r>
            <a:r>
              <a:rPr lang="en-US" dirty="0" smtClean="0"/>
              <a:t>his</a:t>
            </a:r>
            <a:r>
              <a:rPr lang="en-US" baseline="0" dirty="0" smtClean="0"/>
              <a:t> is an exponentially worsening problem: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utilization goes down by half each time we move from 90 nm, to 65, to 45 and beyond.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 have verified this in our lab using a</a:t>
            </a:r>
            <a:r>
              <a:rPr lang="en-US" baseline="0" dirty="0" smtClean="0"/>
              <a:t> real Synopsys CAD flow.</a:t>
            </a:r>
          </a:p>
          <a:p>
            <a:endParaRPr lang="en-US" dirty="0" smtClean="0"/>
          </a:p>
          <a:p>
            <a:r>
              <a:rPr lang="en-US" dirty="0" smtClean="0"/>
              <a:t>We replicated a small </a:t>
            </a:r>
            <a:r>
              <a:rPr lang="en-US" dirty="0" err="1" smtClean="0"/>
              <a:t>datapath</a:t>
            </a:r>
            <a:r>
              <a:rPr lang="en-US" baseline="0" dirty="0" smtClean="0"/>
              <a:t> across a 40-square-mm chip in a 90 nm TSMC process.</a:t>
            </a:r>
          </a:p>
          <a:p>
            <a:r>
              <a:rPr lang="en-US" baseline="0" dirty="0" smtClean="0"/>
              <a:t>We found that only 5% could remain active within a 3-watt power budget.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Moving to 45 nm drops the utilization to just 1.8%, and using ITRS projections, we predict another factor of 2 decrease when moving to 32 nm.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Finally,</a:t>
            </a:r>
            <a:r>
              <a:rPr lang="en-US" baseline="0" dirty="0" smtClean="0"/>
              <a:t> we've also seen evidence of the util. wall in the wild.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Processor frequencies are no longer scaling like they used to, and the frequency curve has tipped over since about 2005.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As another example, Intel's Nehalem architecture has "Turbo Mode", in which some of the cores run faster when the remaining cores are switched off.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Finally, we see an increasing cache/processor ratio in new chips, as more die area is dedicated to lower-activity cache instead of high-activity compute logic.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Our observations show us the utilization wall is already here, and scaling theory says things are just going to get worse.</a:t>
            </a:r>
          </a:p>
          <a:p>
            <a:pPr>
              <a:buFontTx/>
              <a:buNone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64149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This is a huge problem!</a:t>
            </a:r>
          </a:p>
          <a:p>
            <a:pPr defTabSz="464149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defTabSz="464149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utilization wall is here, and it will change the way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everyone builds processors.</a:t>
            </a:r>
          </a:p>
          <a:p>
            <a:pPr defTabSz="464149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The utilization wall means that our chips will soon be full of dark silicon.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+mn-lt"/>
              </a:rPr>
              <a:t>Skipped</a:t>
            </a:r>
            <a:r>
              <a:rPr lang="en-US" sz="1200" baseline="0" dirty="0" smtClean="0">
                <a:latin typeface="+mn-lt"/>
              </a:rPr>
              <a:t> for time</a:t>
            </a:r>
            <a:endParaRPr lang="en-US" sz="1200" dirty="0" smtClean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rot="16200000">
            <a:off x="4571206" y="-1294606"/>
            <a:ext cx="1588" cy="9144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-627063"/>
            <a:ext cx="7772400" cy="3111501"/>
          </a:xfrm>
        </p:spPr>
        <p:txBody>
          <a:bodyPr anchor="b">
            <a:sp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4000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A40BF70-8B9B-40C3-8EDD-66D114845ECD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DB1DE29-FAED-49D7-929E-2EE862D40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179E9-56F5-4D32-8E2B-509F194C0424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6EDCE-FB0E-4F16-929F-2FC7F3DE1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228600"/>
            <a:ext cx="2178050" cy="5867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86513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9D391-9CA8-4A9F-B53A-12683A0B5ECF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D5764-DD6D-402C-977D-2A0F767FF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6963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281488" cy="4572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62488" y="1524000"/>
            <a:ext cx="428307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65331-693B-402E-9312-C63E676FA538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17B75-60FB-4192-871B-97B13C2AB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6963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281488" cy="4572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2488" y="1524000"/>
            <a:ext cx="4283075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9ABC5-9C7F-4D17-9E92-30A298C33A67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04C1D-B0DB-4EC0-B094-7F4FD8F57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6963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524000"/>
            <a:ext cx="8716963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3AF9D-122E-425A-9A15-F33C5F6BEC62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1FC32-9C3A-4016-AFEB-D1E9C59CC3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E07CF-DDC2-4B9B-A2B6-167FE719E958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00AFD-63F3-424E-94D5-3B7B1003C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44E4D-8222-4A61-A195-214FEE92C03F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52034-A629-4D27-8E2C-111526622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814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524000"/>
            <a:ext cx="428307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70DE5-2788-4E44-87FB-320766CCF388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F8027-AD6C-4BDE-A572-E21ED07F2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E6271-F4FE-4EB8-BD17-16ED6BC93142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703A2-81AA-425A-BC8B-52E2BA629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920BD-880E-4752-8807-0F11CD266FD8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C7E9B-5AA3-4DC7-A271-9B688979D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E1697-B8B8-4F5F-A3B2-82F51BE83B1B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E0A75-6D4F-42D4-A07C-F6BB6E3C6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779C3-188B-4552-86EA-2FC7FEE6CADF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E5216-1E80-4417-8265-979AC8FB6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31C4-11DF-4E98-A682-5914A296FD49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6752C-2821-4222-B7AC-4D7B4A4D1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716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7169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F99AB04D-61CE-4776-978F-E5810AF412B4}" type="datetime1">
              <a:rPr lang="en-US" smtClean="0"/>
              <a:pPr/>
              <a:t>8/24/10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32F70009-EAAB-4DF2-A28C-F0316FF9A4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2"/>
        <a:buChar char="n"/>
        <a:defRPr sz="28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360780"/>
            <a:ext cx="7772400" cy="2123658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latin typeface="Arial" charset="0"/>
              </a:rPr>
              <a:t>GreenDroid: A Mobile </a:t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>Application Processor</a:t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>for a Future of Dark Silicon</a:t>
            </a:r>
            <a:endParaRPr lang="en-US" sz="4000" b="1" dirty="0" smtClean="0">
              <a:latin typeface="Arial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3999" cy="2971800"/>
          </a:xfrm>
        </p:spPr>
        <p:txBody>
          <a:bodyPr/>
          <a:lstStyle/>
          <a:p>
            <a:pPr algn="ctr" eaLnBrk="1" hangingPunct="1"/>
            <a:r>
              <a:rPr lang="en-US" sz="2000" i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Nathan Goulding</a:t>
            </a:r>
            <a:r>
              <a:rPr lang="en-US" sz="2000" i="0" dirty="0" smtClean="0"/>
              <a:t>, Jack Sampson, Ganesh Venkatesh,</a:t>
            </a:r>
            <a:br>
              <a:rPr lang="en-US" sz="2000" i="0" dirty="0" smtClean="0"/>
            </a:br>
            <a:r>
              <a:rPr lang="en-US" sz="2000" i="0" dirty="0" smtClean="0"/>
              <a:t>Saturnino Garcia, Joe Auricchio, Jonathan Babb</a:t>
            </a:r>
            <a:r>
              <a:rPr lang="en-US" sz="2000" i="0" baseline="30000" dirty="0" smtClean="0"/>
              <a:t>+</a:t>
            </a:r>
            <a:r>
              <a:rPr lang="en-US" sz="2000" i="0" dirty="0" smtClean="0"/>
              <a:t>,</a:t>
            </a:r>
          </a:p>
          <a:p>
            <a:pPr algn="ctr" eaLnBrk="1" hangingPunct="1"/>
            <a:r>
              <a:rPr lang="en-US" sz="2000" i="0" dirty="0" smtClean="0"/>
              <a:t>Michael B. Taylor, and Steven Swanson</a:t>
            </a:r>
          </a:p>
          <a:p>
            <a:pPr eaLnBrk="1" hangingPunct="1"/>
            <a:endParaRPr lang="en-US" sz="2000" dirty="0" smtClean="0"/>
          </a:p>
          <a:p>
            <a:pPr algn="ctr" eaLnBrk="1" hangingPunct="1"/>
            <a:r>
              <a:rPr lang="en-US" sz="2000" dirty="0" smtClean="0"/>
              <a:t>Department of Computer Science and Engineering,</a:t>
            </a:r>
          </a:p>
          <a:p>
            <a:pPr algn="ctr" eaLnBrk="1" hangingPunct="1"/>
            <a:r>
              <a:rPr lang="en-US" sz="2000" dirty="0" smtClean="0"/>
              <a:t>University of California, San Diego</a:t>
            </a:r>
            <a:endParaRPr lang="en-US" sz="2800" i="0" dirty="0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CSAIL, Massachusetts Institute of Technology</a:t>
            </a:r>
            <a:endParaRPr lang="en-US" sz="2000" i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645789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pitchFamily="34" charset="0"/>
                <a:cs typeface="Arial" pitchFamily="34" charset="0"/>
              </a:rPr>
              <a:t>Aug. 23, 2010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Hot Chips 22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with</a:t>
            </a:r>
            <a:br>
              <a:rPr lang="en-US" dirty="0" smtClean="0"/>
            </a:br>
            <a:r>
              <a:rPr lang="en-US" dirty="0" smtClean="0"/>
              <a:t>dark silicon?</a:t>
            </a:r>
          </a:p>
        </p:txBody>
      </p:sp>
      <p:sp>
        <p:nvSpPr>
          <p:cNvPr id="31749" name="Rectangle 2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Goal: Leverage dark silicon to scale the utilization wall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Insights: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Power is now more expensive than area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Specialized logic can improve energy efficiency (10–1000x)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Our approach: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Fill dark silicon with specialized cores to save energy on </a:t>
            </a:r>
            <a:br>
              <a:rPr lang="en-US" sz="2000" dirty="0" smtClean="0"/>
            </a:br>
            <a:r>
              <a:rPr lang="en-US" sz="2000" dirty="0" smtClean="0"/>
              <a:t>common applications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Provide focused reconfigurability to handle evolving workloads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249006-6980-4054-B68C-008721FDF39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05A6838-FBC5-42FB-9E04-9A0E08A46CE7}" type="slidenum">
              <a:rPr lang="en-US" sz="1400">
                <a:latin typeface="Arial" charset="0"/>
              </a:rPr>
              <a:pPr algn="r">
                <a:spcBef>
                  <a:spcPct val="50000"/>
                </a:spcBef>
              </a:pPr>
              <a:t>10</a:t>
            </a:fld>
            <a:endParaRPr lang="en-US" sz="1400" dirty="0">
              <a:latin typeface="Arial" charset="0"/>
            </a:endParaRPr>
          </a:p>
        </p:txBody>
      </p:sp>
      <p:sp>
        <p:nvSpPr>
          <p:cNvPr id="31753" name="TextBox 75"/>
          <p:cNvSpPr txBox="1">
            <a:spLocks noChangeArrowheads="1"/>
          </p:cNvSpPr>
          <p:nvPr/>
        </p:nvSpPr>
        <p:spPr bwMode="auto">
          <a:xfrm>
            <a:off x="381000" y="685800"/>
            <a:ext cx="488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   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780ECA-0CF1-480B-A762-963E353666D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3795" name="Rectangle 16"/>
          <p:cNvSpPr>
            <a:spLocks noChangeArrowheads="1"/>
          </p:cNvSpPr>
          <p:nvPr/>
        </p:nvSpPr>
        <p:spPr bwMode="auto">
          <a:xfrm>
            <a:off x="5029200" y="2133600"/>
            <a:ext cx="3657600" cy="407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Conservation Cores</a:t>
            </a:r>
          </a:p>
        </p:txBody>
      </p:sp>
      <p:sp>
        <p:nvSpPr>
          <p:cNvPr id="33797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524000"/>
            <a:ext cx="4800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Specialized circuits for</a:t>
            </a:r>
            <a:br>
              <a:rPr lang="en-US" sz="2400" dirty="0" smtClean="0"/>
            </a:br>
            <a:r>
              <a:rPr lang="en-US" sz="2400" dirty="0" smtClean="0"/>
              <a:t>reducing energy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Automatically generated from hot regions of program source code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Patching support future-proofs the hardware</a:t>
            </a:r>
          </a:p>
          <a:p>
            <a:pPr lvl="4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Fully-automated toolchain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Drop-in replacements for code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2000" dirty="0" smtClean="0"/>
              <a:t>Hot code implemented by c-cores, cold code runs on host CPU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HW generation/SW integration</a:t>
            </a:r>
          </a:p>
          <a:p>
            <a:pPr lvl="4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Energy-efficient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Up to 18x for targeted hot code</a:t>
            </a:r>
          </a:p>
        </p:txBody>
      </p:sp>
      <p:pic>
        <p:nvPicPr>
          <p:cNvPr id="33798" name="Picture 15" descr="C:\Documents and Settings\John Sampson\Desktop\research metafolder\presentation\NewHotness_mcf_coolColors.png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10800000">
            <a:off x="7620000" y="2362200"/>
            <a:ext cx="1031875" cy="1025525"/>
          </a:xfrm>
        </p:spPr>
      </p:pic>
      <p:sp>
        <p:nvSpPr>
          <p:cNvPr id="33799" name="AutoShape 17"/>
          <p:cNvSpPr>
            <a:spLocks noChangeArrowheads="1"/>
          </p:cNvSpPr>
          <p:nvPr/>
        </p:nvSpPr>
        <p:spPr bwMode="auto">
          <a:xfrm>
            <a:off x="5105401" y="2209800"/>
            <a:ext cx="2209800" cy="13176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D-cache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AutoShape 18"/>
          <p:cNvSpPr>
            <a:spLocks noChangeArrowheads="1"/>
          </p:cNvSpPr>
          <p:nvPr/>
        </p:nvSpPr>
        <p:spPr bwMode="auto">
          <a:xfrm>
            <a:off x="5105401" y="3589338"/>
            <a:ext cx="2133600" cy="25463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Host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CPU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general-purpose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processor)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AutoShape 20"/>
          <p:cNvSpPr>
            <a:spLocks noChangeArrowheads="1"/>
          </p:cNvSpPr>
          <p:nvPr/>
        </p:nvSpPr>
        <p:spPr bwMode="auto">
          <a:xfrm>
            <a:off x="7315200" y="3657600"/>
            <a:ext cx="1312863" cy="24352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I-cache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Line 22"/>
          <p:cNvSpPr>
            <a:spLocks noChangeShapeType="1"/>
          </p:cNvSpPr>
          <p:nvPr/>
        </p:nvSpPr>
        <p:spPr bwMode="auto">
          <a:xfrm>
            <a:off x="6934200" y="2895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Line 23"/>
          <p:cNvSpPr>
            <a:spLocks noChangeShapeType="1"/>
          </p:cNvSpPr>
          <p:nvPr/>
        </p:nvSpPr>
        <p:spPr bwMode="auto">
          <a:xfrm flipV="1">
            <a:off x="6172200" y="3276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Line 24"/>
          <p:cNvSpPr>
            <a:spLocks noChangeShapeType="1"/>
          </p:cNvSpPr>
          <p:nvPr/>
        </p:nvSpPr>
        <p:spPr bwMode="auto">
          <a:xfrm flipV="1">
            <a:off x="7010400" y="33528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Line 25"/>
          <p:cNvSpPr>
            <a:spLocks noChangeShapeType="1"/>
          </p:cNvSpPr>
          <p:nvPr/>
        </p:nvSpPr>
        <p:spPr bwMode="auto">
          <a:xfrm>
            <a:off x="6934200" y="4876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6" name="Text Box 26"/>
          <p:cNvSpPr txBox="1">
            <a:spLocks noChangeArrowheads="1"/>
          </p:cNvSpPr>
          <p:nvPr/>
        </p:nvSpPr>
        <p:spPr bwMode="auto">
          <a:xfrm>
            <a:off x="6324600" y="1676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 code</a:t>
            </a:r>
          </a:p>
        </p:txBody>
      </p:sp>
      <p:sp>
        <p:nvSpPr>
          <p:cNvPr id="33807" name="Line 27"/>
          <p:cNvSpPr>
            <a:spLocks noChangeShapeType="1"/>
          </p:cNvSpPr>
          <p:nvPr/>
        </p:nvSpPr>
        <p:spPr bwMode="auto">
          <a:xfrm>
            <a:off x="7696200" y="2057400"/>
            <a:ext cx="304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8" name="Text Box 30"/>
          <p:cNvSpPr txBox="1">
            <a:spLocks noChangeArrowheads="1"/>
          </p:cNvSpPr>
          <p:nvPr/>
        </p:nvSpPr>
        <p:spPr bwMode="auto">
          <a:xfrm>
            <a:off x="51054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Cold code</a:t>
            </a:r>
          </a:p>
        </p:txBody>
      </p:sp>
      <p:sp>
        <p:nvSpPr>
          <p:cNvPr id="33809" name="Line 31"/>
          <p:cNvSpPr>
            <a:spLocks noChangeShapeType="1"/>
          </p:cNvSpPr>
          <p:nvPr/>
        </p:nvSpPr>
        <p:spPr bwMode="auto">
          <a:xfrm flipH="1" flipV="1">
            <a:off x="6172200" y="5562600"/>
            <a:ext cx="76200" cy="76200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"Conservation Cores: Reducing the Energy of Mature Computations," Venkatesh et al.,</a:t>
            </a:r>
            <a:br>
              <a:rPr lang="en-US" sz="16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ASPLOS '10</a:t>
            </a:r>
            <a:endParaRPr lang="en-US" sz="1600" i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7376410" y="296733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C-core</a:t>
            </a:r>
            <a:endParaRPr lang="en-US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 descr="LifeCycle-HotChi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8839199" cy="4419600"/>
          </a:xfrm>
          <a:prstGeom prst="rect">
            <a:avLst/>
          </a:prstGeom>
        </p:spPr>
      </p:pic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5A8414-FBAF-4D27-BA98-3C50A638AF8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C-core Life Cycle</a:t>
            </a:r>
          </a:p>
        </p:txBody>
      </p:sp>
      <p:sp>
        <p:nvSpPr>
          <p:cNvPr id="35850" name="TextBox 8"/>
          <p:cNvSpPr txBox="1">
            <a:spLocks noChangeArrowheads="1"/>
          </p:cNvSpPr>
          <p:nvPr/>
        </p:nvSpPr>
        <p:spPr bwMode="auto">
          <a:xfrm>
            <a:off x="4673600" y="6172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2" name="Rectangle 1032"/>
          <p:cNvSpPr>
            <a:spLocks noChangeArrowheads="1"/>
          </p:cNvSpPr>
          <p:nvPr/>
        </p:nvSpPr>
        <p:spPr bwMode="auto">
          <a:xfrm>
            <a:off x="304800" y="1600200"/>
            <a:ext cx="1295400" cy="1524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>
            <a:off x="838200" y="4191000"/>
            <a:ext cx="1752600" cy="19050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032"/>
          <p:cNvSpPr>
            <a:spLocks noChangeArrowheads="1"/>
          </p:cNvSpPr>
          <p:nvPr/>
        </p:nvSpPr>
        <p:spPr bwMode="auto">
          <a:xfrm>
            <a:off x="3352800" y="4038600"/>
            <a:ext cx="1905000" cy="19812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1032"/>
          <p:cNvSpPr>
            <a:spLocks noChangeArrowheads="1"/>
          </p:cNvSpPr>
          <p:nvPr/>
        </p:nvSpPr>
        <p:spPr bwMode="auto">
          <a:xfrm>
            <a:off x="5943600" y="3962400"/>
            <a:ext cx="3124200" cy="21336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032"/>
          <p:cNvSpPr>
            <a:spLocks noChangeArrowheads="1"/>
          </p:cNvSpPr>
          <p:nvPr/>
        </p:nvSpPr>
        <p:spPr bwMode="auto">
          <a:xfrm>
            <a:off x="1828800" y="1676400"/>
            <a:ext cx="7162800" cy="19812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97A99-8164-454A-9AE3-116C3D6B9FA2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1507" name="Rectangle 20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1508" name="Rectangle 205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Utilization wall and dark silicon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GreenDroid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Conservation cores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GreenDroid energy savings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6963" cy="685800"/>
          </a:xfrm>
        </p:spPr>
        <p:txBody>
          <a:bodyPr/>
          <a:lstStyle/>
          <a:p>
            <a:r>
              <a:rPr lang="en-US" dirty="0" smtClean="0"/>
              <a:t>Emerging Trends</a:t>
            </a: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838200" y="2743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i="1" dirty="0">
                <a:latin typeface="Arial" pitchFamily="34" charset="0"/>
                <a:cs typeface="Arial" pitchFamily="34" charset="0"/>
              </a:rPr>
              <a:t>Mobile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application processors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are becoming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dominant 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computing platform for end users.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838198" y="914400"/>
            <a:ext cx="8305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utilization wall </a:t>
            </a:r>
            <a:r>
              <a:rPr lang="en-US" dirty="0">
                <a:latin typeface="Arial" pitchFamily="34" charset="0"/>
                <a:cs typeface="Arial" pitchFamily="34" charset="0"/>
              </a:rPr>
              <a:t>is exponentially worsening the 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dark silicon problem.</a:t>
            </a:r>
          </a:p>
        </p:txBody>
      </p:sp>
      <p:grpSp>
        <p:nvGrpSpPr>
          <p:cNvPr id="19461" name="Group 14"/>
          <p:cNvGrpSpPr>
            <a:grpSpLocks/>
          </p:cNvGrpSpPr>
          <p:nvPr/>
        </p:nvGrpSpPr>
        <p:grpSpPr bwMode="auto">
          <a:xfrm>
            <a:off x="1670138" y="3810000"/>
            <a:ext cx="5975906" cy="3048000"/>
            <a:chOff x="2514600" y="3810000"/>
            <a:chExt cx="5378316" cy="2743200"/>
          </a:xfrm>
        </p:grpSpPr>
        <p:graphicFrame>
          <p:nvGraphicFramePr>
            <p:cNvPr id="5" name="Chart 4"/>
            <p:cNvGraphicFramePr/>
            <p:nvPr/>
          </p:nvGraphicFramePr>
          <p:xfrm>
            <a:off x="2514600" y="38100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9464" name="Straight Connector 5"/>
            <p:cNvSpPr>
              <a:spLocks noChangeShapeType="1"/>
            </p:cNvSpPr>
            <p:nvPr/>
          </p:nvSpPr>
          <p:spPr bwMode="auto">
            <a:xfrm rot="5400000" flipH="1" flipV="1">
              <a:off x="6045994" y="4020344"/>
              <a:ext cx="946150" cy="143986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5" name="Straight Connector 6"/>
            <p:cNvSpPr>
              <a:spLocks noChangeShapeType="1"/>
            </p:cNvSpPr>
            <p:nvPr/>
          </p:nvSpPr>
          <p:spPr bwMode="auto">
            <a:xfrm rot="5400000" flipH="1" flipV="1">
              <a:off x="6438900" y="4229100"/>
              <a:ext cx="152400" cy="1447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6" name="TextBox 7"/>
            <p:cNvSpPr txBox="1">
              <a:spLocks noChangeArrowheads="1"/>
            </p:cNvSpPr>
            <p:nvPr/>
          </p:nvSpPr>
          <p:spPr bwMode="auto">
            <a:xfrm>
              <a:off x="3568700" y="4800600"/>
              <a:ext cx="5826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Dell</a:t>
              </a:r>
            </a:p>
          </p:txBody>
        </p:sp>
        <p:sp>
          <p:nvSpPr>
            <p:cNvPr id="19467" name="TextBox 8"/>
            <p:cNvSpPr txBox="1">
              <a:spLocks noChangeArrowheads="1"/>
            </p:cNvSpPr>
            <p:nvPr/>
          </p:nvSpPr>
          <p:spPr bwMode="auto">
            <a:xfrm>
              <a:off x="5854566" y="3886200"/>
              <a:ext cx="9797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39E5"/>
                  </a:solidFill>
                  <a:latin typeface="Arial" pitchFamily="34" charset="0"/>
                  <a:cs typeface="Arial" pitchFamily="34" charset="0"/>
                </a:rPr>
                <a:t>Android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0386" y="3886200"/>
              <a:ext cx="812530" cy="332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iPhone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72" y="5816600"/>
              <a:ext cx="1593706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Arial" pitchFamily="34" charset="0"/>
                  <a:ea typeface="+mn-ea"/>
                  <a:cs typeface="Arial" pitchFamily="34" charset="0"/>
                </a:rPr>
                <a:t>Historical Data: Gartner</a:t>
              </a:r>
            </a:p>
          </p:txBody>
        </p:sp>
        <p:sp>
          <p:nvSpPr>
            <p:cNvPr id="19470" name="TextBox 13"/>
            <p:cNvSpPr txBox="1">
              <a:spLocks noChangeArrowheads="1"/>
            </p:cNvSpPr>
            <p:nvPr/>
          </p:nvSpPr>
          <p:spPr bwMode="auto">
            <a:xfrm>
              <a:off x="3284064" y="3810000"/>
              <a:ext cx="154241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1Q Shipments,</a:t>
              </a:r>
            </a:p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Thousands</a:t>
              </a:r>
            </a:p>
          </p:txBody>
        </p:sp>
      </p:grp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838200" y="18288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Specialized </a:t>
            </a:r>
            <a:r>
              <a:rPr lang="en-US" dirty="0">
                <a:latin typeface="Arial" pitchFamily="34" charset="0"/>
                <a:cs typeface="Arial" pitchFamily="34" charset="0"/>
              </a:rPr>
              <a:t>architectures 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receiving more and more attention because of energy efficiency.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0AFD-63F3-424E-94D5-3B7B1003CE5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 Processors Face the Utilization Wall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evolution of mobile application processors mirrors</a:t>
            </a:r>
            <a:br>
              <a:rPr lang="en-US" sz="2400" dirty="0" smtClean="0"/>
            </a:br>
            <a:r>
              <a:rPr lang="en-US" sz="2400" dirty="0" smtClean="0"/>
              <a:t>that of microprocessors</a:t>
            </a:r>
          </a:p>
          <a:p>
            <a:endParaRPr lang="en-US" sz="2400" dirty="0" smtClean="0"/>
          </a:p>
          <a:p>
            <a:r>
              <a:rPr lang="en-US" sz="2400" dirty="0" smtClean="0"/>
              <a:t>Application processors</a:t>
            </a:r>
            <a:br>
              <a:rPr lang="en-US" sz="2400" dirty="0" smtClean="0"/>
            </a:br>
            <a:r>
              <a:rPr lang="en-US" sz="2400" dirty="0" smtClean="0"/>
              <a:t>face the utilization wall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Growing performance</a:t>
            </a:r>
            <a:br>
              <a:rPr lang="en-US" sz="2000" dirty="0" smtClean="0"/>
            </a:br>
            <a:r>
              <a:rPr lang="en-US" sz="2000" dirty="0" smtClean="0"/>
              <a:t>demands</a:t>
            </a:r>
          </a:p>
          <a:p>
            <a:pPr lvl="2"/>
            <a:endParaRPr lang="en-US" sz="1200" dirty="0" smtClean="0"/>
          </a:p>
          <a:p>
            <a:pPr lvl="1"/>
            <a:r>
              <a:rPr lang="en-US" sz="2000" dirty="0" smtClean="0"/>
              <a:t>Extreme power</a:t>
            </a:r>
            <a:br>
              <a:rPr lang="en-US" sz="2000" dirty="0" smtClean="0"/>
            </a:br>
            <a:r>
              <a:rPr lang="en-US" sz="2000" dirty="0" smtClean="0"/>
              <a:t>constraints</a:t>
            </a:r>
          </a:p>
          <a:p>
            <a:endParaRPr lang="en-US" sz="2400" dirty="0" smtClean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953000" y="2590800"/>
          <a:ext cx="41910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BDF00AFD-63F3-424E-94D5-3B7B1003CE5D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733800" y="3124200"/>
            <a:ext cx="1676400" cy="2319754"/>
            <a:chOff x="3962400" y="3124200"/>
            <a:chExt cx="1676400" cy="2319754"/>
          </a:xfrm>
        </p:grpSpPr>
        <p:sp>
          <p:nvSpPr>
            <p:cNvPr id="7" name="TextBox 6"/>
            <p:cNvSpPr txBox="1"/>
            <p:nvPr/>
          </p:nvSpPr>
          <p:spPr>
            <a:xfrm>
              <a:off x="3962400" y="51054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pipelining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44196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superscalar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37338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out-of-order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31242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multicore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0" y="4876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StrongARM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2895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Core Duo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4876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486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191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586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3505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686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41910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Cortex-A8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3505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Cortex-A9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0013" y="2590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Cortex-A9</a:t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MPCore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5410200" y="2576384"/>
            <a:ext cx="3429000" cy="4053016"/>
            <a:chOff x="5257800" y="2576384"/>
            <a:chExt cx="3657600" cy="4053016"/>
          </a:xfrm>
        </p:grpSpPr>
        <p:sp>
          <p:nvSpPr>
            <p:cNvPr id="7" name="Rectangle 6"/>
            <p:cNvSpPr/>
            <p:nvPr/>
          </p:nvSpPr>
          <p:spPr bwMode="auto">
            <a:xfrm>
              <a:off x="5257800" y="5838568"/>
              <a:ext cx="3657600" cy="790832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Hardware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5257800" y="2576384"/>
              <a:ext cx="3657600" cy="3163330"/>
              <a:chOff x="6096000" y="3505200"/>
              <a:chExt cx="2819400" cy="24384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8" name="Rectangle 7"/>
              <p:cNvSpPr/>
              <p:nvPr/>
            </p:nvSpPr>
            <p:spPr bwMode="auto">
              <a:xfrm>
                <a:off x="6096000" y="5257800"/>
                <a:ext cx="2819400" cy="6858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Linux Kernel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096000" y="4114800"/>
                <a:ext cx="1676400" cy="1143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Libraries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7772400" y="4114800"/>
                <a:ext cx="1143000" cy="1143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Dalvik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096000" y="3505200"/>
                <a:ext cx="2819400" cy="6096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Applications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93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Android™</a:t>
            </a: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Google’s OS + app. environment for mobile devices</a:t>
            </a:r>
          </a:p>
          <a:p>
            <a:endParaRPr lang="en-US" dirty="0" smtClean="0"/>
          </a:p>
          <a:p>
            <a:r>
              <a:rPr lang="en-US" dirty="0" smtClean="0"/>
              <a:t>Java applications run on the </a:t>
            </a:r>
            <a:br>
              <a:rPr lang="en-US" dirty="0" smtClean="0"/>
            </a:br>
            <a:r>
              <a:rPr lang="en-US" dirty="0" smtClean="0"/>
              <a:t>Dalvik virtual machine</a:t>
            </a:r>
          </a:p>
          <a:p>
            <a:endParaRPr lang="en-US" dirty="0" smtClean="0"/>
          </a:p>
          <a:p>
            <a:r>
              <a:rPr lang="en-US" dirty="0" smtClean="0"/>
              <a:t>Apps share a set of libraries</a:t>
            </a:r>
            <a:br>
              <a:rPr lang="en-US" dirty="0" smtClean="0"/>
            </a:br>
            <a:r>
              <a:rPr lang="en-US" dirty="0" smtClean="0"/>
              <a:t>(libc, OpenGL, SQLite,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BDF00AFD-63F3-424E-94D5-3B7B1003CE5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1" name="Picture 5" descr="android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32"/>
          <p:cNvSpPr>
            <a:spLocks noChangeArrowheads="1"/>
          </p:cNvSpPr>
          <p:nvPr/>
        </p:nvSpPr>
        <p:spPr bwMode="auto">
          <a:xfrm>
            <a:off x="7315200" y="3276600"/>
            <a:ext cx="1600200" cy="16764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032"/>
          <p:cNvSpPr>
            <a:spLocks noChangeArrowheads="1"/>
          </p:cNvSpPr>
          <p:nvPr/>
        </p:nvSpPr>
        <p:spPr bwMode="auto">
          <a:xfrm>
            <a:off x="5334000" y="3276600"/>
            <a:ext cx="2209800" cy="16764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 descr="android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C-cores to </a:t>
            </a:r>
            <a:br>
              <a:rPr lang="en-US" dirty="0" smtClean="0"/>
            </a:br>
            <a:r>
              <a:rPr lang="en-US" dirty="0" smtClean="0"/>
              <a:t>Android</a:t>
            </a:r>
          </a:p>
        </p:txBody>
      </p:sp>
      <p:sp>
        <p:nvSpPr>
          <p:cNvPr id="59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is well-suited for c-cores</a:t>
            </a:r>
          </a:p>
          <a:p>
            <a:pPr marL="461963" lvl="1"/>
            <a:r>
              <a:rPr lang="en-US" dirty="0" smtClean="0"/>
              <a:t>Core set of commonly used applications</a:t>
            </a:r>
          </a:p>
          <a:p>
            <a:pPr marL="461963" lvl="1"/>
            <a:r>
              <a:rPr lang="en-US" dirty="0" smtClean="0"/>
              <a:t>Libraries are hot code</a:t>
            </a:r>
          </a:p>
          <a:p>
            <a:pPr marL="461963" lvl="1"/>
            <a:r>
              <a:rPr lang="en-US" dirty="0" smtClean="0"/>
              <a:t>Dalvik virtual machine is hot code</a:t>
            </a:r>
          </a:p>
          <a:p>
            <a:pPr marL="461963" lvl="1"/>
            <a:r>
              <a:rPr lang="en-US" dirty="0" smtClean="0"/>
              <a:t>Libraries, Dalvik, and kernel &amp;</a:t>
            </a:r>
            <a:br>
              <a:rPr lang="en-US" dirty="0" smtClean="0"/>
            </a:br>
            <a:r>
              <a:rPr lang="en-US" dirty="0" smtClean="0"/>
              <a:t>application hotspots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c-cores</a:t>
            </a:r>
            <a:endParaRPr lang="en-US" sz="1800" dirty="0" smtClean="0"/>
          </a:p>
          <a:p>
            <a:pPr marL="461963" lvl="1"/>
            <a:r>
              <a:rPr lang="en-US" dirty="0" smtClean="0"/>
              <a:t>Relatively short hardware</a:t>
            </a:r>
            <a:br>
              <a:rPr lang="en-US" dirty="0" smtClean="0"/>
            </a:br>
            <a:r>
              <a:rPr lang="en-US" dirty="0" smtClean="0"/>
              <a:t>replacement cycle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BDF00AFD-63F3-424E-94D5-3B7B1003CE5D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5410200" y="2576384"/>
            <a:ext cx="3429000" cy="4053016"/>
            <a:chOff x="5257800" y="2576384"/>
            <a:chExt cx="3657600" cy="4053016"/>
          </a:xfrm>
        </p:grpSpPr>
        <p:sp>
          <p:nvSpPr>
            <p:cNvPr id="7" name="Rectangle 6"/>
            <p:cNvSpPr/>
            <p:nvPr/>
          </p:nvSpPr>
          <p:spPr bwMode="auto">
            <a:xfrm>
              <a:off x="5257800" y="5838568"/>
              <a:ext cx="3657600" cy="790832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Hardware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5257800" y="2576384"/>
              <a:ext cx="3657600" cy="3163330"/>
              <a:chOff x="6096000" y="3505200"/>
              <a:chExt cx="2819400" cy="24384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8" name="Rectangle 7"/>
              <p:cNvSpPr/>
              <p:nvPr/>
            </p:nvSpPr>
            <p:spPr bwMode="auto">
              <a:xfrm>
                <a:off x="6096000" y="5257800"/>
                <a:ext cx="2819400" cy="6858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Linux Kernel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6096000" y="4114800"/>
                <a:ext cx="1676400" cy="1143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Libraries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7772400" y="4114800"/>
                <a:ext cx="1143000" cy="1143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Dalvik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096000" y="3505200"/>
                <a:ext cx="2819400" cy="6096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Applications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581400" y="2675238"/>
            <a:ext cx="5235146" cy="2965621"/>
            <a:chOff x="3581400" y="2675238"/>
            <a:chExt cx="5235146" cy="2965621"/>
          </a:xfrm>
        </p:grpSpPr>
        <p:sp>
          <p:nvSpPr>
            <p:cNvPr id="43" name="Rectangle 42"/>
            <p:cNvSpPr/>
            <p:nvPr/>
          </p:nvSpPr>
          <p:spPr>
            <a:xfrm>
              <a:off x="3581400" y="5105400"/>
              <a:ext cx="1263487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C-cores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8"/>
            <p:cNvGrpSpPr/>
            <p:nvPr/>
          </p:nvGrpSpPr>
          <p:grpSpPr>
            <a:xfrm>
              <a:off x="5455508" y="2675238"/>
              <a:ext cx="3361038" cy="2965621"/>
              <a:chOff x="5455508" y="2675238"/>
              <a:chExt cx="3361038" cy="2965621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5486400" y="3505200"/>
                <a:ext cx="296562" cy="29656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486400" y="4267200"/>
                <a:ext cx="395416" cy="395416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8223422" y="2774092"/>
                <a:ext cx="395416" cy="395416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5850924" y="3466070"/>
                <a:ext cx="494270" cy="49427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5850924" y="2971800"/>
                <a:ext cx="197708" cy="197708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6542903" y="3466070"/>
                <a:ext cx="296562" cy="29656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6938319" y="4454611"/>
                <a:ext cx="197708" cy="197708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6934200" y="3657600"/>
                <a:ext cx="395416" cy="395416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8305800" y="4267200"/>
                <a:ext cx="494270" cy="49427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7630297" y="4355757"/>
                <a:ext cx="296562" cy="29656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8519984" y="5344297"/>
                <a:ext cx="296562" cy="29656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7729151" y="3367216"/>
                <a:ext cx="494270" cy="49427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8382000" y="3505200"/>
                <a:ext cx="395416" cy="395416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8025714" y="4948881"/>
                <a:ext cx="494270" cy="49427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486400" y="4953000"/>
                <a:ext cx="395416" cy="395416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5791200" y="5334000"/>
                <a:ext cx="296562" cy="29656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6345195" y="4355757"/>
                <a:ext cx="296562" cy="29656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5455508" y="2675238"/>
                <a:ext cx="296562" cy="296562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 bwMode="auto">
            <a:xfrm flipV="1">
              <a:off x="4800600" y="4495800"/>
              <a:ext cx="838200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4876800" y="5105400"/>
              <a:ext cx="7620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7" name="Rectangle 1032"/>
          <p:cNvSpPr>
            <a:spLocks noChangeArrowheads="1"/>
          </p:cNvSpPr>
          <p:nvPr/>
        </p:nvSpPr>
        <p:spPr bwMode="auto">
          <a:xfrm>
            <a:off x="5334000" y="3276600"/>
            <a:ext cx="3581400" cy="16764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Rectangle 1032"/>
          <p:cNvSpPr>
            <a:spLocks noChangeArrowheads="1"/>
          </p:cNvSpPr>
          <p:nvPr/>
        </p:nvSpPr>
        <p:spPr bwMode="auto">
          <a:xfrm>
            <a:off x="5334000" y="2514600"/>
            <a:ext cx="3581400" cy="3276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91000" y="838200"/>
            <a:ext cx="5334000" cy="5867400"/>
            <a:chOff x="4191000" y="990600"/>
            <a:chExt cx="5334000" cy="586740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191000" y="1149834"/>
            <a:ext cx="4953000" cy="5708166"/>
          </p:xfrm>
          <a:graphic>
            <a:graphicData uri="http://schemas.openxmlformats.org/presentationml/2006/ole">
              <p:oleObj spid="_x0000_s318467" name="Acrobat Document" r:id="rId4" imgW="4247619" imgH="4896533" progId="">
                <p:embed/>
              </p:oleObj>
            </a:graphicData>
          </a:graphic>
        </p:graphicFrame>
        <p:sp>
          <p:nvSpPr>
            <p:cNvPr id="12" name="Rectangle 11"/>
            <p:cNvSpPr/>
            <p:nvPr/>
          </p:nvSpPr>
          <p:spPr bwMode="auto">
            <a:xfrm>
              <a:off x="4724400" y="990600"/>
              <a:ext cx="4800600" cy="1447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8000" y="2971800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Targeted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38100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Broad-based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572000"/>
          </a:xfrm>
        </p:spPr>
        <p:txBody>
          <a:bodyPr/>
          <a:lstStyle/>
          <a:p>
            <a:r>
              <a:rPr lang="en-US" sz="2400" dirty="0" smtClean="0"/>
              <a:t>Profiled common Android apps to find the hot spots, including:</a:t>
            </a:r>
          </a:p>
          <a:p>
            <a:pPr lvl="1"/>
            <a:r>
              <a:rPr lang="en-US" sz="2000" dirty="0" smtClean="0"/>
              <a:t>Google: Browser, Gallery, Mail, Maps, Music, Video</a:t>
            </a:r>
          </a:p>
          <a:p>
            <a:pPr lvl="1"/>
            <a:r>
              <a:rPr lang="en-US" sz="2000" dirty="0" smtClean="0"/>
              <a:t>Pandora</a:t>
            </a:r>
          </a:p>
          <a:p>
            <a:pPr lvl="1"/>
            <a:r>
              <a:rPr lang="en-US" sz="2000" dirty="0" smtClean="0"/>
              <a:t>Photoshop Mobile</a:t>
            </a:r>
          </a:p>
          <a:p>
            <a:pPr lvl="1"/>
            <a:r>
              <a:rPr lang="en-US" sz="2000" dirty="0" smtClean="0"/>
              <a:t>Robo Defense game</a:t>
            </a:r>
          </a:p>
          <a:p>
            <a:pPr lvl="2"/>
            <a:endParaRPr lang="en-US" sz="2000" dirty="0" smtClean="0"/>
          </a:p>
          <a:p>
            <a:r>
              <a:rPr lang="en-US" sz="2400" dirty="0" smtClean="0"/>
              <a:t>Broad-based c-cores</a:t>
            </a:r>
          </a:p>
          <a:p>
            <a:pPr lvl="1"/>
            <a:r>
              <a:rPr lang="en-US" sz="2000" dirty="0" smtClean="0"/>
              <a:t>72% code sharing</a:t>
            </a:r>
          </a:p>
          <a:p>
            <a:pPr lvl="2"/>
            <a:endParaRPr lang="en-US" sz="2000" dirty="0" smtClean="0"/>
          </a:p>
          <a:p>
            <a:r>
              <a:rPr lang="en-US" sz="2400" dirty="0" smtClean="0"/>
              <a:t>Targeted c-cores</a:t>
            </a:r>
          </a:p>
          <a:p>
            <a:pPr lvl="1"/>
            <a:r>
              <a:rPr lang="en-US" sz="2000" dirty="0" smtClean="0"/>
              <a:t>95% coverage with just</a:t>
            </a:r>
            <a:br>
              <a:rPr lang="en-US" sz="2000" dirty="0" smtClean="0"/>
            </a:br>
            <a:r>
              <a:rPr lang="en-US" sz="2000" dirty="0" smtClean="0"/>
              <a:t>43,000 static instructions</a:t>
            </a:r>
            <a:br>
              <a:rPr lang="en-US" sz="2000" dirty="0" smtClean="0"/>
            </a:br>
            <a:r>
              <a:rPr lang="en-US" sz="2000" dirty="0" smtClean="0"/>
              <a:t>(approx. 7 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baseline="30000" dirty="0" smtClean="0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BDF00AFD-63F3-424E-94D5-3B7B1003CE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Workload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363"/>
          <p:cNvGrpSpPr/>
          <p:nvPr/>
        </p:nvGrpSpPr>
        <p:grpSpPr>
          <a:xfrm>
            <a:off x="5029200" y="1219200"/>
            <a:ext cx="3913191" cy="3905252"/>
            <a:chOff x="4800600" y="1600199"/>
            <a:chExt cx="3913191" cy="3905252"/>
          </a:xfrm>
        </p:grpSpPr>
        <p:grpSp>
          <p:nvGrpSpPr>
            <p:cNvPr id="365" name="Group 224"/>
            <p:cNvGrpSpPr>
              <a:grpSpLocks/>
            </p:cNvGrpSpPr>
            <p:nvPr/>
          </p:nvGrpSpPr>
          <p:grpSpPr bwMode="auto">
            <a:xfrm>
              <a:off x="4800638" y="1600201"/>
              <a:ext cx="1958993" cy="1951040"/>
              <a:chOff x="4572021" y="1904998"/>
              <a:chExt cx="2291291" cy="2281752"/>
            </a:xfrm>
          </p:grpSpPr>
          <p:sp>
            <p:nvSpPr>
              <p:cNvPr id="639" name="Rectangle 638"/>
              <p:cNvSpPr/>
              <p:nvPr/>
            </p:nvSpPr>
            <p:spPr bwMode="auto">
              <a:xfrm rot="5400000">
                <a:off x="6647003" y="3276076"/>
                <a:ext cx="20051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0" name="Rectangle 639"/>
              <p:cNvSpPr/>
              <p:nvPr/>
            </p:nvSpPr>
            <p:spPr bwMode="auto">
              <a:xfrm rot="5400000">
                <a:off x="6596875" y="3526717"/>
                <a:ext cx="300768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1" name="Rectangle 640"/>
              <p:cNvSpPr/>
              <p:nvPr/>
            </p:nvSpPr>
            <p:spPr bwMode="auto">
              <a:xfrm rot="5400000">
                <a:off x="6663712" y="3760648"/>
                <a:ext cx="167093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2" name="Rectangle 641"/>
              <p:cNvSpPr/>
              <p:nvPr/>
            </p:nvSpPr>
            <p:spPr bwMode="auto">
              <a:xfrm rot="5400000">
                <a:off x="6571803" y="3889675"/>
                <a:ext cx="220935" cy="35836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 bwMode="auto">
              <a:xfrm rot="5400000">
                <a:off x="6427902" y="3305791"/>
                <a:ext cx="220935" cy="18939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4" name="Rectangle 643"/>
              <p:cNvSpPr/>
              <p:nvPr/>
            </p:nvSpPr>
            <p:spPr bwMode="auto">
              <a:xfrm rot="5400000">
                <a:off x="6344344" y="4020580"/>
                <a:ext cx="220935" cy="9655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" name="Rectangle 644"/>
              <p:cNvSpPr/>
              <p:nvPr/>
            </p:nvSpPr>
            <p:spPr bwMode="auto">
              <a:xfrm rot="5400000">
                <a:off x="6245008" y="3223162"/>
                <a:ext cx="220935" cy="35464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6" name="Rectangle 645"/>
              <p:cNvSpPr/>
              <p:nvPr/>
            </p:nvSpPr>
            <p:spPr bwMode="auto">
              <a:xfrm rot="5400000">
                <a:off x="6181874" y="3954663"/>
                <a:ext cx="220935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646"/>
              <p:cNvSpPr/>
              <p:nvPr/>
            </p:nvSpPr>
            <p:spPr bwMode="auto">
              <a:xfrm rot="5400000">
                <a:off x="5952561" y="3287216"/>
                <a:ext cx="222791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Rectangle 647"/>
              <p:cNvSpPr/>
              <p:nvPr/>
            </p:nvSpPr>
            <p:spPr bwMode="auto">
              <a:xfrm rot="5400000">
                <a:off x="5953489" y="3509080"/>
                <a:ext cx="220935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 bwMode="auto">
              <a:xfrm rot="5400000">
                <a:off x="5841165" y="3842338"/>
                <a:ext cx="44558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649"/>
              <p:cNvSpPr/>
              <p:nvPr/>
            </p:nvSpPr>
            <p:spPr bwMode="auto">
              <a:xfrm rot="5400000">
                <a:off x="5961882" y="3279753"/>
                <a:ext cx="891165" cy="91168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Rectangle 650"/>
              <p:cNvSpPr/>
              <p:nvPr/>
            </p:nvSpPr>
            <p:spPr bwMode="auto">
              <a:xfrm rot="5400000">
                <a:off x="6587592" y="2195540"/>
                <a:ext cx="324904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" name="Rectangle 651"/>
              <p:cNvSpPr/>
              <p:nvPr/>
            </p:nvSpPr>
            <p:spPr bwMode="auto">
              <a:xfrm rot="5400000">
                <a:off x="6598731" y="2384913"/>
                <a:ext cx="302625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" name="Rectangle 652"/>
              <p:cNvSpPr/>
              <p:nvPr/>
            </p:nvSpPr>
            <p:spPr bwMode="auto">
              <a:xfrm rot="5400000">
                <a:off x="6667426" y="2618843"/>
                <a:ext cx="165236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4" name="Rectangle 653"/>
              <p:cNvSpPr/>
              <p:nvPr/>
            </p:nvSpPr>
            <p:spPr bwMode="auto">
              <a:xfrm rot="5400000">
                <a:off x="6631225" y="2805435"/>
                <a:ext cx="222791" cy="24138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5" name="Rectangle 654"/>
              <p:cNvSpPr/>
              <p:nvPr/>
            </p:nvSpPr>
            <p:spPr bwMode="auto">
              <a:xfrm rot="5400000">
                <a:off x="6339707" y="2072072"/>
                <a:ext cx="222791" cy="37135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6" name="Rectangle 655"/>
              <p:cNvSpPr/>
              <p:nvPr/>
            </p:nvSpPr>
            <p:spPr bwMode="auto">
              <a:xfrm rot="5400000">
                <a:off x="6403767" y="2819358"/>
                <a:ext cx="222791" cy="21353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7" name="Rectangle 656"/>
              <p:cNvSpPr/>
              <p:nvPr/>
            </p:nvSpPr>
            <p:spPr bwMode="auto">
              <a:xfrm rot="5400000">
                <a:off x="6111320" y="2215045"/>
                <a:ext cx="222791" cy="8541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8" name="Rectangle 657"/>
              <p:cNvSpPr/>
              <p:nvPr/>
            </p:nvSpPr>
            <p:spPr bwMode="auto">
              <a:xfrm rot="5400000">
                <a:off x="6182804" y="2811928"/>
                <a:ext cx="222791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9" name="Rectangle 658"/>
              <p:cNvSpPr/>
              <p:nvPr/>
            </p:nvSpPr>
            <p:spPr bwMode="auto">
              <a:xfrm rot="5400000">
                <a:off x="5955346" y="2367275"/>
                <a:ext cx="220934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0" name="Rectangle 659"/>
              <p:cNvSpPr/>
              <p:nvPr/>
            </p:nvSpPr>
            <p:spPr bwMode="auto">
              <a:xfrm rot="5400000">
                <a:off x="5843022" y="2700533"/>
                <a:ext cx="44558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 bwMode="auto">
              <a:xfrm rot="5400000">
                <a:off x="5953489" y="2144484"/>
                <a:ext cx="224648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2" name="Rectangle 661"/>
              <p:cNvSpPr/>
              <p:nvPr/>
            </p:nvSpPr>
            <p:spPr bwMode="auto">
              <a:xfrm rot="5400000">
                <a:off x="5960026" y="2136090"/>
                <a:ext cx="891165" cy="91169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3" name="TextBox 54"/>
              <p:cNvSpPr txBox="1">
                <a:spLocks noChangeArrowheads="1"/>
              </p:cNvSpPr>
              <p:nvPr/>
            </p:nvSpPr>
            <p:spPr bwMode="auto">
              <a:xfrm rot="16200000">
                <a:off x="4690880" y="3795545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664" name="Rectangle 663"/>
              <p:cNvSpPr/>
              <p:nvPr/>
            </p:nvSpPr>
            <p:spPr bwMode="auto">
              <a:xfrm rot="5400000">
                <a:off x="5506928" y="3276076"/>
                <a:ext cx="20051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5" name="Rectangle 664"/>
              <p:cNvSpPr/>
              <p:nvPr/>
            </p:nvSpPr>
            <p:spPr bwMode="auto">
              <a:xfrm rot="5400000">
                <a:off x="5456799" y="3526717"/>
                <a:ext cx="300768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 bwMode="auto">
              <a:xfrm rot="5400000">
                <a:off x="5523636" y="3760648"/>
                <a:ext cx="167093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7" name="Rectangle 666"/>
              <p:cNvSpPr/>
              <p:nvPr/>
            </p:nvSpPr>
            <p:spPr bwMode="auto">
              <a:xfrm rot="5400000">
                <a:off x="5554276" y="4012224"/>
                <a:ext cx="220935" cy="1132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8" name="Rectangle 667"/>
              <p:cNvSpPr/>
              <p:nvPr/>
            </p:nvSpPr>
            <p:spPr bwMode="auto">
              <a:xfrm rot="5400000">
                <a:off x="5246976" y="3264936"/>
                <a:ext cx="220935" cy="27109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" name="Rectangle 668"/>
              <p:cNvSpPr/>
              <p:nvPr/>
            </p:nvSpPr>
            <p:spPr bwMode="auto">
              <a:xfrm rot="5400000">
                <a:off x="5325890" y="3897102"/>
                <a:ext cx="220935" cy="343508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auto">
              <a:xfrm rot="5400000">
                <a:off x="5019517" y="3308571"/>
                <a:ext cx="220935" cy="18382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 bwMode="auto">
              <a:xfrm rot="5400000">
                <a:off x="5040871" y="3955591"/>
                <a:ext cx="220935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auto">
              <a:xfrm rot="5400000">
                <a:off x="4812485" y="3287216"/>
                <a:ext cx="222791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3" name="Rectangle 672"/>
              <p:cNvSpPr/>
              <p:nvPr/>
            </p:nvSpPr>
            <p:spPr bwMode="auto">
              <a:xfrm rot="5400000">
                <a:off x="4813413" y="3509080"/>
                <a:ext cx="220935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 bwMode="auto">
              <a:xfrm rot="5400000">
                <a:off x="4701090" y="3842338"/>
                <a:ext cx="44558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5" name="Rectangle 674"/>
              <p:cNvSpPr/>
              <p:nvPr/>
            </p:nvSpPr>
            <p:spPr bwMode="auto">
              <a:xfrm rot="5400000">
                <a:off x="4821806" y="3279753"/>
                <a:ext cx="891165" cy="91168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6" name="Rectangle 675"/>
              <p:cNvSpPr/>
              <p:nvPr/>
            </p:nvSpPr>
            <p:spPr bwMode="auto">
              <a:xfrm rot="5400000">
                <a:off x="5447516" y="2195540"/>
                <a:ext cx="324904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7" name="Rectangle 676"/>
              <p:cNvSpPr/>
              <p:nvPr/>
            </p:nvSpPr>
            <p:spPr bwMode="auto">
              <a:xfrm rot="5400000">
                <a:off x="5520852" y="2447108"/>
                <a:ext cx="178233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8" name="Rectangle 677"/>
              <p:cNvSpPr/>
              <p:nvPr/>
            </p:nvSpPr>
            <p:spPr bwMode="auto">
              <a:xfrm rot="5400000">
                <a:off x="5527350" y="2618843"/>
                <a:ext cx="165236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 bwMode="auto">
              <a:xfrm rot="5400000">
                <a:off x="5526428" y="2840712"/>
                <a:ext cx="222791" cy="17082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 bwMode="auto">
              <a:xfrm rot="5400000">
                <a:off x="5279473" y="2151915"/>
                <a:ext cx="222791" cy="2116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1" name="Rectangle 680"/>
              <p:cNvSpPr/>
              <p:nvPr/>
            </p:nvSpPr>
            <p:spPr bwMode="auto">
              <a:xfrm rot="5400000">
                <a:off x="5298970" y="2784078"/>
                <a:ext cx="222791" cy="28409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 bwMode="auto">
              <a:xfrm rot="5400000">
                <a:off x="5051086" y="2135202"/>
                <a:ext cx="222791" cy="24509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" name="Rectangle 682"/>
              <p:cNvSpPr/>
              <p:nvPr/>
            </p:nvSpPr>
            <p:spPr bwMode="auto">
              <a:xfrm rot="5400000">
                <a:off x="5042729" y="2811928"/>
                <a:ext cx="222791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 rot="5400000">
                <a:off x="4815270" y="2367275"/>
                <a:ext cx="220934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 bwMode="auto">
              <a:xfrm rot="5400000">
                <a:off x="4702946" y="2700533"/>
                <a:ext cx="44558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" name="Rectangle 685"/>
              <p:cNvSpPr/>
              <p:nvPr/>
            </p:nvSpPr>
            <p:spPr bwMode="auto">
              <a:xfrm rot="5400000">
                <a:off x="4813413" y="2144484"/>
                <a:ext cx="224648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" name="Rectangle 686"/>
              <p:cNvSpPr/>
              <p:nvPr/>
            </p:nvSpPr>
            <p:spPr bwMode="auto">
              <a:xfrm rot="5400000">
                <a:off x="4819950" y="2136090"/>
                <a:ext cx="891165" cy="91169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" name="Diamond 687"/>
              <p:cNvSpPr/>
              <p:nvPr/>
            </p:nvSpPr>
            <p:spPr bwMode="auto">
              <a:xfrm rot="5400000">
                <a:off x="5709324" y="3038436"/>
                <a:ext cx="250641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" name="Diamond 688"/>
              <p:cNvSpPr/>
              <p:nvPr/>
            </p:nvSpPr>
            <p:spPr bwMode="auto">
              <a:xfrm rot="5400000">
                <a:off x="4573891" y="3037509"/>
                <a:ext cx="250641" cy="250667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90" name="Straight Arrow Connector 689"/>
              <p:cNvCxnSpPr/>
              <p:nvPr/>
            </p:nvCxnSpPr>
            <p:spPr bwMode="auto">
              <a:xfrm rot="5400000">
                <a:off x="5398341" y="3743024"/>
                <a:ext cx="872599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Arrow Connector 690"/>
              <p:cNvCxnSpPr/>
              <p:nvPr/>
            </p:nvCxnSpPr>
            <p:spPr bwMode="auto">
              <a:xfrm rot="5400000">
                <a:off x="4259194" y="3723530"/>
                <a:ext cx="872599" cy="1857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Arrow Connector 691"/>
              <p:cNvCxnSpPr/>
              <p:nvPr/>
            </p:nvCxnSpPr>
            <p:spPr bwMode="auto">
              <a:xfrm rot="10800000">
                <a:off x="4822685" y="3161910"/>
                <a:ext cx="887551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Arrow Connector 692"/>
              <p:cNvCxnSpPr/>
              <p:nvPr/>
            </p:nvCxnSpPr>
            <p:spPr bwMode="auto">
              <a:xfrm rot="10800000">
                <a:off x="5951620" y="3161910"/>
                <a:ext cx="907975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4" name="Diamond 693"/>
              <p:cNvSpPr/>
              <p:nvPr/>
            </p:nvSpPr>
            <p:spPr bwMode="auto">
              <a:xfrm rot="5400000">
                <a:off x="5706539" y="1906841"/>
                <a:ext cx="252497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" name="Diamond 694"/>
              <p:cNvSpPr/>
              <p:nvPr/>
            </p:nvSpPr>
            <p:spPr bwMode="auto">
              <a:xfrm rot="5400000">
                <a:off x="4570178" y="1906841"/>
                <a:ext cx="252497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96" name="Straight Arrow Connector 695"/>
              <p:cNvCxnSpPr/>
              <p:nvPr/>
            </p:nvCxnSpPr>
            <p:spPr bwMode="auto">
              <a:xfrm rot="5400000">
                <a:off x="5395556" y="2611430"/>
                <a:ext cx="872599" cy="1857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Arrow Connector 696"/>
              <p:cNvCxnSpPr/>
              <p:nvPr/>
            </p:nvCxnSpPr>
            <p:spPr bwMode="auto">
              <a:xfrm rot="5400000">
                <a:off x="4257338" y="2592864"/>
                <a:ext cx="872599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Arrow Connector 697"/>
              <p:cNvCxnSpPr/>
              <p:nvPr/>
            </p:nvCxnSpPr>
            <p:spPr bwMode="auto">
              <a:xfrm rot="10800000">
                <a:off x="4820828" y="2031244"/>
                <a:ext cx="885695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Arrow Connector 698"/>
              <p:cNvCxnSpPr/>
              <p:nvPr/>
            </p:nvCxnSpPr>
            <p:spPr bwMode="auto">
              <a:xfrm rot="10800000">
                <a:off x="5949763" y="2031244"/>
                <a:ext cx="907976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0" name="TextBox 108"/>
              <p:cNvSpPr txBox="1">
                <a:spLocks noChangeArrowheads="1"/>
              </p:cNvSpPr>
              <p:nvPr/>
            </p:nvSpPr>
            <p:spPr bwMode="auto">
              <a:xfrm>
                <a:off x="4993032" y="2382917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701" name="TextBox 109"/>
              <p:cNvSpPr txBox="1">
                <a:spLocks noChangeArrowheads="1"/>
              </p:cNvSpPr>
              <p:nvPr/>
            </p:nvSpPr>
            <p:spPr bwMode="auto">
              <a:xfrm>
                <a:off x="6130558" y="2389669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702" name="TextBox 110"/>
              <p:cNvSpPr txBox="1">
                <a:spLocks noChangeArrowheads="1"/>
              </p:cNvSpPr>
              <p:nvPr/>
            </p:nvSpPr>
            <p:spPr bwMode="auto">
              <a:xfrm>
                <a:off x="4997055" y="3525399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703" name="TextBox 111"/>
              <p:cNvSpPr txBox="1">
                <a:spLocks noChangeArrowheads="1"/>
              </p:cNvSpPr>
              <p:nvPr/>
            </p:nvSpPr>
            <p:spPr bwMode="auto">
              <a:xfrm>
                <a:off x="6134581" y="3532151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704" name="TextBox 114"/>
              <p:cNvSpPr txBox="1">
                <a:spLocks noChangeArrowheads="1"/>
              </p:cNvSpPr>
              <p:nvPr/>
            </p:nvSpPr>
            <p:spPr bwMode="auto">
              <a:xfrm rot="16200000">
                <a:off x="4690882" y="2653740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705" name="TextBox 116"/>
              <p:cNvSpPr txBox="1">
                <a:spLocks noChangeArrowheads="1"/>
              </p:cNvSpPr>
              <p:nvPr/>
            </p:nvSpPr>
            <p:spPr bwMode="auto">
              <a:xfrm rot="16200000">
                <a:off x="5832815" y="3795545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706" name="TextBox 117"/>
              <p:cNvSpPr txBox="1">
                <a:spLocks noChangeArrowheads="1"/>
              </p:cNvSpPr>
              <p:nvPr/>
            </p:nvSpPr>
            <p:spPr bwMode="auto">
              <a:xfrm rot="16200000">
                <a:off x="5831858" y="2668156"/>
                <a:ext cx="512169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</p:grpSp>
        <p:grpSp>
          <p:nvGrpSpPr>
            <p:cNvPr id="366" name="Group 300"/>
            <p:cNvGrpSpPr>
              <a:grpSpLocks/>
            </p:cNvGrpSpPr>
            <p:nvPr/>
          </p:nvGrpSpPr>
          <p:grpSpPr bwMode="auto">
            <a:xfrm>
              <a:off x="6754810" y="1600200"/>
              <a:ext cx="1958976" cy="1951040"/>
              <a:chOff x="4571731" y="1904996"/>
              <a:chExt cx="2291292" cy="2281755"/>
            </a:xfrm>
          </p:grpSpPr>
          <p:sp>
            <p:nvSpPr>
              <p:cNvPr id="571" name="Rectangle 570"/>
              <p:cNvSpPr/>
              <p:nvPr/>
            </p:nvSpPr>
            <p:spPr bwMode="auto">
              <a:xfrm rot="5400000">
                <a:off x="6646714" y="3276079"/>
                <a:ext cx="20051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 bwMode="auto">
              <a:xfrm rot="5400000">
                <a:off x="6596585" y="3526718"/>
                <a:ext cx="300768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" name="Rectangle 572"/>
              <p:cNvSpPr/>
              <p:nvPr/>
            </p:nvSpPr>
            <p:spPr bwMode="auto">
              <a:xfrm rot="5400000">
                <a:off x="6663423" y="3760650"/>
                <a:ext cx="167093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4" name="Rectangle 573"/>
              <p:cNvSpPr/>
              <p:nvPr/>
            </p:nvSpPr>
            <p:spPr bwMode="auto">
              <a:xfrm rot="5400000">
                <a:off x="6571514" y="3889676"/>
                <a:ext cx="220935" cy="35836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5" name="Rectangle 574"/>
              <p:cNvSpPr/>
              <p:nvPr/>
            </p:nvSpPr>
            <p:spPr bwMode="auto">
              <a:xfrm rot="5400000">
                <a:off x="6386764" y="3264937"/>
                <a:ext cx="220935" cy="27109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6" name="Rectangle 575"/>
              <p:cNvSpPr/>
              <p:nvPr/>
            </p:nvSpPr>
            <p:spPr bwMode="auto">
              <a:xfrm rot="5400000">
                <a:off x="6344057" y="4020580"/>
                <a:ext cx="220935" cy="9655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7" name="Rectangle 576"/>
              <p:cNvSpPr/>
              <p:nvPr/>
            </p:nvSpPr>
            <p:spPr bwMode="auto">
              <a:xfrm rot="5400000">
                <a:off x="6215936" y="3251940"/>
                <a:ext cx="220935" cy="29708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 bwMode="auto">
              <a:xfrm rot="5400000">
                <a:off x="6181586" y="3954663"/>
                <a:ext cx="220935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9" name="Rectangle 578"/>
              <p:cNvSpPr/>
              <p:nvPr/>
            </p:nvSpPr>
            <p:spPr bwMode="auto">
              <a:xfrm rot="5400000">
                <a:off x="5952273" y="3287218"/>
                <a:ext cx="22279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" name="Rectangle 579"/>
              <p:cNvSpPr/>
              <p:nvPr/>
            </p:nvSpPr>
            <p:spPr bwMode="auto">
              <a:xfrm rot="5400000">
                <a:off x="5953199" y="3509082"/>
                <a:ext cx="220935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" name="Rectangle 580"/>
              <p:cNvSpPr/>
              <p:nvPr/>
            </p:nvSpPr>
            <p:spPr bwMode="auto">
              <a:xfrm rot="5400000">
                <a:off x="5840876" y="3842340"/>
                <a:ext cx="44558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" name="Rectangle 581"/>
              <p:cNvSpPr/>
              <p:nvPr/>
            </p:nvSpPr>
            <p:spPr bwMode="auto">
              <a:xfrm rot="5400000">
                <a:off x="5961594" y="3279752"/>
                <a:ext cx="891165" cy="91168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Rectangle 582"/>
              <p:cNvSpPr/>
              <p:nvPr/>
            </p:nvSpPr>
            <p:spPr bwMode="auto">
              <a:xfrm rot="5400000">
                <a:off x="6558524" y="2224317"/>
                <a:ext cx="382459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Rectangle 583"/>
              <p:cNvSpPr/>
              <p:nvPr/>
            </p:nvSpPr>
            <p:spPr bwMode="auto">
              <a:xfrm rot="5400000">
                <a:off x="6598445" y="2384914"/>
                <a:ext cx="302625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" name="Rectangle 584"/>
              <p:cNvSpPr/>
              <p:nvPr/>
            </p:nvSpPr>
            <p:spPr bwMode="auto">
              <a:xfrm rot="5400000">
                <a:off x="6667138" y="2618844"/>
                <a:ext cx="165236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" name="Rectangle 585"/>
              <p:cNvSpPr/>
              <p:nvPr/>
            </p:nvSpPr>
            <p:spPr bwMode="auto">
              <a:xfrm rot="5400000">
                <a:off x="6606795" y="2781293"/>
                <a:ext cx="222791" cy="28966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Rectangle 586"/>
              <p:cNvSpPr/>
              <p:nvPr/>
            </p:nvSpPr>
            <p:spPr bwMode="auto">
              <a:xfrm rot="5400000">
                <a:off x="6444324" y="2176978"/>
                <a:ext cx="222791" cy="16154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" name="Rectangle 587"/>
              <p:cNvSpPr/>
              <p:nvPr/>
            </p:nvSpPr>
            <p:spPr bwMode="auto">
              <a:xfrm rot="5400000">
                <a:off x="6379338" y="2843494"/>
                <a:ext cx="222791" cy="16525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9" name="Rectangle 588"/>
              <p:cNvSpPr/>
              <p:nvPr/>
            </p:nvSpPr>
            <p:spPr bwMode="auto">
              <a:xfrm rot="5400000">
                <a:off x="6215937" y="2110133"/>
                <a:ext cx="222791" cy="2952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0" name="Rectangle 589"/>
              <p:cNvSpPr/>
              <p:nvPr/>
            </p:nvSpPr>
            <p:spPr bwMode="auto">
              <a:xfrm rot="5400000">
                <a:off x="6182517" y="2811930"/>
                <a:ext cx="22279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1" name="Rectangle 590"/>
              <p:cNvSpPr/>
              <p:nvPr/>
            </p:nvSpPr>
            <p:spPr bwMode="auto">
              <a:xfrm rot="5400000">
                <a:off x="5955060" y="2367274"/>
                <a:ext cx="220934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2" name="Rectangle 591"/>
              <p:cNvSpPr/>
              <p:nvPr/>
            </p:nvSpPr>
            <p:spPr bwMode="auto">
              <a:xfrm rot="5400000">
                <a:off x="5842735" y="2700533"/>
                <a:ext cx="44558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3" name="Rectangle 592"/>
              <p:cNvSpPr/>
              <p:nvPr/>
            </p:nvSpPr>
            <p:spPr bwMode="auto">
              <a:xfrm rot="5400000">
                <a:off x="5953203" y="2144484"/>
                <a:ext cx="224648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4" name="Rectangle 593"/>
              <p:cNvSpPr/>
              <p:nvPr/>
            </p:nvSpPr>
            <p:spPr bwMode="auto">
              <a:xfrm rot="5400000">
                <a:off x="5959739" y="2136092"/>
                <a:ext cx="891165" cy="91168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5" name="TextBox 54"/>
              <p:cNvSpPr txBox="1">
                <a:spLocks noChangeArrowheads="1"/>
              </p:cNvSpPr>
              <p:nvPr/>
            </p:nvSpPr>
            <p:spPr bwMode="auto">
              <a:xfrm rot="16200000">
                <a:off x="4690592" y="3795546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596" name="Rectangle 595"/>
              <p:cNvSpPr/>
              <p:nvPr/>
            </p:nvSpPr>
            <p:spPr bwMode="auto">
              <a:xfrm rot="5400000">
                <a:off x="5408238" y="3374478"/>
                <a:ext cx="39731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7" name="Rectangle 596"/>
              <p:cNvSpPr/>
              <p:nvPr/>
            </p:nvSpPr>
            <p:spPr bwMode="auto">
              <a:xfrm rot="5400000">
                <a:off x="5554448" y="3624655"/>
                <a:ext cx="103967" cy="22931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8" name="Rectangle 597"/>
              <p:cNvSpPr/>
              <p:nvPr/>
            </p:nvSpPr>
            <p:spPr bwMode="auto">
              <a:xfrm rot="5400000">
                <a:off x="5523350" y="3760650"/>
                <a:ext cx="167093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" name="Rectangle 598"/>
              <p:cNvSpPr/>
              <p:nvPr/>
            </p:nvSpPr>
            <p:spPr bwMode="auto">
              <a:xfrm rot="5400000">
                <a:off x="5553991" y="4012225"/>
                <a:ext cx="220935" cy="11326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0" name="Rectangle 599"/>
              <p:cNvSpPr/>
              <p:nvPr/>
            </p:nvSpPr>
            <p:spPr bwMode="auto">
              <a:xfrm rot="5400000">
                <a:off x="5246690" y="3264937"/>
                <a:ext cx="220935" cy="27109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1" name="Rectangle 600"/>
              <p:cNvSpPr/>
              <p:nvPr/>
            </p:nvSpPr>
            <p:spPr bwMode="auto">
              <a:xfrm rot="5400000">
                <a:off x="5325603" y="3897103"/>
                <a:ext cx="220935" cy="34350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2" name="Rectangle 601"/>
              <p:cNvSpPr/>
              <p:nvPr/>
            </p:nvSpPr>
            <p:spPr bwMode="auto">
              <a:xfrm rot="5400000">
                <a:off x="5019232" y="3308571"/>
                <a:ext cx="220935" cy="18382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3" name="Rectangle 602"/>
              <p:cNvSpPr/>
              <p:nvPr/>
            </p:nvSpPr>
            <p:spPr bwMode="auto">
              <a:xfrm rot="5400000">
                <a:off x="5040586" y="3955592"/>
                <a:ext cx="220935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" name="Rectangle 603"/>
              <p:cNvSpPr/>
              <p:nvPr/>
            </p:nvSpPr>
            <p:spPr bwMode="auto">
              <a:xfrm rot="5400000">
                <a:off x="4812199" y="3287218"/>
                <a:ext cx="22279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5" name="Rectangle 604"/>
              <p:cNvSpPr/>
              <p:nvPr/>
            </p:nvSpPr>
            <p:spPr bwMode="auto">
              <a:xfrm rot="5400000">
                <a:off x="4813126" y="3509082"/>
                <a:ext cx="220935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6" name="Rectangle 605"/>
              <p:cNvSpPr/>
              <p:nvPr/>
            </p:nvSpPr>
            <p:spPr bwMode="auto">
              <a:xfrm rot="5400000">
                <a:off x="4700803" y="3842340"/>
                <a:ext cx="44558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7" name="Rectangle 606"/>
              <p:cNvSpPr/>
              <p:nvPr/>
            </p:nvSpPr>
            <p:spPr bwMode="auto">
              <a:xfrm rot="5400000">
                <a:off x="4821521" y="3279751"/>
                <a:ext cx="891165" cy="91169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8" name="Rectangle 607"/>
              <p:cNvSpPr/>
              <p:nvPr/>
            </p:nvSpPr>
            <p:spPr bwMode="auto">
              <a:xfrm rot="5400000">
                <a:off x="5447231" y="2195540"/>
                <a:ext cx="324904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9" name="Rectangle 608"/>
              <p:cNvSpPr/>
              <p:nvPr/>
            </p:nvSpPr>
            <p:spPr bwMode="auto">
              <a:xfrm rot="5400000">
                <a:off x="5520566" y="2447109"/>
                <a:ext cx="178233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0" name="Rectangle 609"/>
              <p:cNvSpPr/>
              <p:nvPr/>
            </p:nvSpPr>
            <p:spPr bwMode="auto">
              <a:xfrm rot="5400000">
                <a:off x="5527065" y="2618844"/>
                <a:ext cx="165236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1" name="Rectangle 610"/>
              <p:cNvSpPr/>
              <p:nvPr/>
            </p:nvSpPr>
            <p:spPr bwMode="auto">
              <a:xfrm rot="5400000">
                <a:off x="5541919" y="2856493"/>
                <a:ext cx="222791" cy="13925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2" name="Rectangle 611"/>
              <p:cNvSpPr/>
              <p:nvPr/>
            </p:nvSpPr>
            <p:spPr bwMode="auto">
              <a:xfrm rot="5400000">
                <a:off x="5248549" y="2121274"/>
                <a:ext cx="222791" cy="27295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3" name="Rectangle 612"/>
              <p:cNvSpPr/>
              <p:nvPr/>
            </p:nvSpPr>
            <p:spPr bwMode="auto">
              <a:xfrm rot="5400000">
                <a:off x="5314461" y="2768294"/>
                <a:ext cx="222791" cy="31565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4" name="Rectangle 613"/>
              <p:cNvSpPr/>
              <p:nvPr/>
            </p:nvSpPr>
            <p:spPr bwMode="auto">
              <a:xfrm rot="5400000">
                <a:off x="5020162" y="2165839"/>
                <a:ext cx="222791" cy="18382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5" name="Rectangle 614"/>
              <p:cNvSpPr/>
              <p:nvPr/>
            </p:nvSpPr>
            <p:spPr bwMode="auto">
              <a:xfrm rot="5400000">
                <a:off x="5042442" y="2811930"/>
                <a:ext cx="22279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" name="Rectangle 615"/>
              <p:cNvSpPr/>
              <p:nvPr/>
            </p:nvSpPr>
            <p:spPr bwMode="auto">
              <a:xfrm rot="5400000">
                <a:off x="4814985" y="2367274"/>
                <a:ext cx="220934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" name="Rectangle 616"/>
              <p:cNvSpPr/>
              <p:nvPr/>
            </p:nvSpPr>
            <p:spPr bwMode="auto">
              <a:xfrm rot="5400000">
                <a:off x="4702661" y="2700533"/>
                <a:ext cx="44558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" name="Rectangle 617"/>
              <p:cNvSpPr/>
              <p:nvPr/>
            </p:nvSpPr>
            <p:spPr bwMode="auto">
              <a:xfrm rot="5400000">
                <a:off x="4813128" y="2144484"/>
                <a:ext cx="224648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9" name="Rectangle 618"/>
              <p:cNvSpPr/>
              <p:nvPr/>
            </p:nvSpPr>
            <p:spPr bwMode="auto">
              <a:xfrm rot="5400000">
                <a:off x="4819663" y="2136092"/>
                <a:ext cx="891165" cy="91168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0" name="Diamond 619"/>
              <p:cNvSpPr/>
              <p:nvPr/>
            </p:nvSpPr>
            <p:spPr bwMode="auto">
              <a:xfrm rot="5400000">
                <a:off x="5709035" y="3038432"/>
                <a:ext cx="250641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1" name="Diamond 620"/>
              <p:cNvSpPr/>
              <p:nvPr/>
            </p:nvSpPr>
            <p:spPr bwMode="auto">
              <a:xfrm rot="5400000">
                <a:off x="4573601" y="3037505"/>
                <a:ext cx="250641" cy="250669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22" name="Straight Arrow Connector 621"/>
              <p:cNvCxnSpPr/>
              <p:nvPr/>
            </p:nvCxnSpPr>
            <p:spPr bwMode="auto">
              <a:xfrm rot="5400000">
                <a:off x="5398056" y="3743024"/>
                <a:ext cx="872599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Arrow Connector 622"/>
              <p:cNvCxnSpPr/>
              <p:nvPr/>
            </p:nvCxnSpPr>
            <p:spPr bwMode="auto">
              <a:xfrm rot="5400000">
                <a:off x="4258910" y="3723531"/>
                <a:ext cx="872599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Arrow Connector 623"/>
              <p:cNvCxnSpPr/>
              <p:nvPr/>
            </p:nvCxnSpPr>
            <p:spPr bwMode="auto">
              <a:xfrm rot="10800000">
                <a:off x="4822400" y="3161911"/>
                <a:ext cx="887551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Arrow Connector 624"/>
              <p:cNvCxnSpPr/>
              <p:nvPr/>
            </p:nvCxnSpPr>
            <p:spPr bwMode="auto">
              <a:xfrm rot="10800000">
                <a:off x="5951333" y="3161911"/>
                <a:ext cx="907976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6" name="Diamond 625"/>
              <p:cNvSpPr/>
              <p:nvPr/>
            </p:nvSpPr>
            <p:spPr bwMode="auto">
              <a:xfrm rot="5400000">
                <a:off x="5706249" y="1906839"/>
                <a:ext cx="252497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7" name="Diamond 626"/>
              <p:cNvSpPr/>
              <p:nvPr/>
            </p:nvSpPr>
            <p:spPr bwMode="auto">
              <a:xfrm rot="5400000">
                <a:off x="4569888" y="1906840"/>
                <a:ext cx="252497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28" name="Straight Arrow Connector 627"/>
              <p:cNvCxnSpPr/>
              <p:nvPr/>
            </p:nvCxnSpPr>
            <p:spPr bwMode="auto">
              <a:xfrm rot="5400000">
                <a:off x="5395271" y="2611432"/>
                <a:ext cx="872599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Arrow Connector 628"/>
              <p:cNvCxnSpPr/>
              <p:nvPr/>
            </p:nvCxnSpPr>
            <p:spPr bwMode="auto">
              <a:xfrm rot="5400000">
                <a:off x="4257051" y="2592866"/>
                <a:ext cx="872599" cy="1857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Arrow Connector 629"/>
              <p:cNvCxnSpPr/>
              <p:nvPr/>
            </p:nvCxnSpPr>
            <p:spPr bwMode="auto">
              <a:xfrm rot="10800000">
                <a:off x="4820542" y="2031246"/>
                <a:ext cx="885693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Arrow Connector 630"/>
              <p:cNvCxnSpPr/>
              <p:nvPr/>
            </p:nvCxnSpPr>
            <p:spPr bwMode="auto">
              <a:xfrm rot="10800000">
                <a:off x="5949475" y="2031246"/>
                <a:ext cx="907975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TextBox 108"/>
              <p:cNvSpPr txBox="1">
                <a:spLocks noChangeArrowheads="1"/>
              </p:cNvSpPr>
              <p:nvPr/>
            </p:nvSpPr>
            <p:spPr bwMode="auto">
              <a:xfrm>
                <a:off x="4993028" y="2382918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33" name="TextBox 109"/>
              <p:cNvSpPr txBox="1">
                <a:spLocks noChangeArrowheads="1"/>
              </p:cNvSpPr>
              <p:nvPr/>
            </p:nvSpPr>
            <p:spPr bwMode="auto">
              <a:xfrm>
                <a:off x="6130554" y="2389672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34" name="TextBox 110"/>
              <p:cNvSpPr txBox="1">
                <a:spLocks noChangeArrowheads="1"/>
              </p:cNvSpPr>
              <p:nvPr/>
            </p:nvSpPr>
            <p:spPr bwMode="auto">
              <a:xfrm>
                <a:off x="4997052" y="3525402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35" name="TextBox 111"/>
              <p:cNvSpPr txBox="1">
                <a:spLocks noChangeArrowheads="1"/>
              </p:cNvSpPr>
              <p:nvPr/>
            </p:nvSpPr>
            <p:spPr bwMode="auto">
              <a:xfrm>
                <a:off x="6134577" y="3532154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36" name="TextBox 114"/>
              <p:cNvSpPr txBox="1">
                <a:spLocks noChangeArrowheads="1"/>
              </p:cNvSpPr>
              <p:nvPr/>
            </p:nvSpPr>
            <p:spPr bwMode="auto">
              <a:xfrm rot="16200000">
                <a:off x="4690593" y="2653741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637" name="TextBox 116"/>
              <p:cNvSpPr txBox="1">
                <a:spLocks noChangeArrowheads="1"/>
              </p:cNvSpPr>
              <p:nvPr/>
            </p:nvSpPr>
            <p:spPr bwMode="auto">
              <a:xfrm rot="16200000">
                <a:off x="5832525" y="3795546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638" name="TextBox 117"/>
              <p:cNvSpPr txBox="1">
                <a:spLocks noChangeArrowheads="1"/>
              </p:cNvSpPr>
              <p:nvPr/>
            </p:nvSpPr>
            <p:spPr bwMode="auto">
              <a:xfrm rot="16200000">
                <a:off x="5831853" y="2668157"/>
                <a:ext cx="512171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</p:grpSp>
        <p:grpSp>
          <p:nvGrpSpPr>
            <p:cNvPr id="369" name="Group 441"/>
            <p:cNvGrpSpPr>
              <a:grpSpLocks/>
            </p:cNvGrpSpPr>
            <p:nvPr/>
          </p:nvGrpSpPr>
          <p:grpSpPr bwMode="auto">
            <a:xfrm>
              <a:off x="4800630" y="3554412"/>
              <a:ext cx="3913219" cy="1951039"/>
              <a:chOff x="4495786" y="4304794"/>
              <a:chExt cx="4348141" cy="2167671"/>
            </a:xfrm>
          </p:grpSpPr>
          <p:sp>
            <p:nvSpPr>
              <p:cNvPr id="370" name="Rectangle 369"/>
              <p:cNvSpPr/>
              <p:nvPr/>
            </p:nvSpPr>
            <p:spPr bwMode="auto">
              <a:xfrm rot="5400000">
                <a:off x="6467010" y="5607325"/>
                <a:ext cx="190487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 rot="5400000">
                <a:off x="6496112" y="5768710"/>
                <a:ext cx="13228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 rot="5400000">
                <a:off x="6406159" y="5990945"/>
                <a:ext cx="312187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 rot="5400000">
                <a:off x="6395571" y="6190243"/>
                <a:ext cx="209888" cy="34044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 rot="5400000">
                <a:off x="6258864" y="5635547"/>
                <a:ext cx="209888" cy="17992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 rot="5400000">
                <a:off x="6154792" y="6289906"/>
                <a:ext cx="209888" cy="14111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 rot="5400000">
                <a:off x="6042781" y="5599387"/>
                <a:ext cx="209888" cy="25224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 rot="5400000">
                <a:off x="6000446" y="6276678"/>
                <a:ext cx="209888" cy="1675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 rot="5400000">
                <a:off x="5807294" y="5617907"/>
                <a:ext cx="21165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 rot="5400000">
                <a:off x="5808176" y="5828677"/>
                <a:ext cx="209888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 bwMode="auto">
              <a:xfrm rot="5400000">
                <a:off x="5701468" y="6145273"/>
                <a:ext cx="423304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 rot="5400000">
                <a:off x="5816146" y="5610820"/>
                <a:ext cx="846608" cy="86609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 rot="5400000">
                <a:off x="6410570" y="4580813"/>
                <a:ext cx="308659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 rot="5400000">
                <a:off x="6421153" y="4760717"/>
                <a:ext cx="287493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 rot="5400000">
                <a:off x="6486413" y="4982951"/>
                <a:ext cx="156976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 rot="5400000">
                <a:off x="6428205" y="5136396"/>
                <a:ext cx="211652" cy="27694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" name="Rectangle 450"/>
              <p:cNvSpPr/>
              <p:nvPr/>
            </p:nvSpPr>
            <p:spPr bwMode="auto">
              <a:xfrm rot="5400000">
                <a:off x="6221822" y="4510261"/>
                <a:ext cx="211652" cy="25930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 rot="5400000">
                <a:off x="6212120" y="5197253"/>
                <a:ext cx="211652" cy="155228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 rot="5400000">
                <a:off x="6004856" y="4552594"/>
                <a:ext cx="211652" cy="1746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 rot="5400000">
                <a:off x="6026024" y="5166383"/>
                <a:ext cx="21165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 rot="5400000">
                <a:off x="5809938" y="4743962"/>
                <a:ext cx="209889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 rot="5400000">
                <a:off x="5703231" y="5060558"/>
                <a:ext cx="423304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 rot="5400000">
                <a:off x="5808175" y="4532310"/>
                <a:ext cx="213415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 rot="5400000">
                <a:off x="5814383" y="4524338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TextBox 54"/>
              <p:cNvSpPr txBox="1">
                <a:spLocks noChangeArrowheads="1"/>
              </p:cNvSpPr>
              <p:nvPr/>
            </p:nvSpPr>
            <p:spPr bwMode="auto">
              <a:xfrm rot="16200000">
                <a:off x="4608703" y="6100820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460" name="Rectangle 459"/>
              <p:cNvSpPr/>
              <p:nvPr/>
            </p:nvSpPr>
            <p:spPr bwMode="auto">
              <a:xfrm rot="5400000">
                <a:off x="5360133" y="5631136"/>
                <a:ext cx="238110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" name="Rectangle 460"/>
              <p:cNvSpPr/>
              <p:nvPr/>
            </p:nvSpPr>
            <p:spPr bwMode="auto">
              <a:xfrm rot="5400000">
                <a:off x="5394525" y="5834851"/>
                <a:ext cx="16932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 bwMode="auto">
              <a:xfrm rot="5400000">
                <a:off x="5365424" y="6033275"/>
                <a:ext cx="227526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3" name="Rectangle 462"/>
              <p:cNvSpPr/>
              <p:nvPr/>
            </p:nvSpPr>
            <p:spPr bwMode="auto">
              <a:xfrm rot="5400000">
                <a:off x="5428045" y="6305782"/>
                <a:ext cx="209888" cy="1093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 bwMode="auto">
              <a:xfrm rot="5400000">
                <a:off x="5136993" y="5596740"/>
                <a:ext cx="209888" cy="25753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 bwMode="auto">
              <a:xfrm rot="5400000">
                <a:off x="5211079" y="6198182"/>
                <a:ext cx="209888" cy="3245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 rot="5400000">
                <a:off x="4920908" y="5638194"/>
                <a:ext cx="209888" cy="17463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 rot="5400000">
                <a:off x="4941195" y="6252863"/>
                <a:ext cx="209888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 rot="5400000">
                <a:off x="4724228" y="5617907"/>
                <a:ext cx="21165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 rot="5400000">
                <a:off x="4725111" y="5828677"/>
                <a:ext cx="209888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 rot="5400000">
                <a:off x="4618402" y="6145273"/>
                <a:ext cx="423304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 rot="5400000">
                <a:off x="4733081" y="5610820"/>
                <a:ext cx="846608" cy="86609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 bwMode="auto">
              <a:xfrm rot="5400000">
                <a:off x="5326622" y="4579931"/>
                <a:ext cx="308659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 bwMode="auto">
              <a:xfrm rot="5400000">
                <a:off x="5396291" y="4818922"/>
                <a:ext cx="16932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 bwMode="auto">
              <a:xfrm rot="5400000">
                <a:off x="5402464" y="4982070"/>
                <a:ext cx="156976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 rot="5400000">
                <a:off x="5429809" y="5221066"/>
                <a:ext cx="211652" cy="10760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 rot="5400000">
                <a:off x="5137875" y="4511141"/>
                <a:ext cx="211652" cy="25753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 rot="5400000">
                <a:off x="5221661" y="5120520"/>
                <a:ext cx="211652" cy="30869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 rot="5400000">
                <a:off x="4921791" y="4552594"/>
                <a:ext cx="211652" cy="1746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 rot="5400000">
                <a:off x="4993230" y="5116111"/>
                <a:ext cx="211652" cy="31751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 rot="5400000">
                <a:off x="4726873" y="4743962"/>
                <a:ext cx="209889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 rot="5400000">
                <a:off x="4620166" y="5060558"/>
                <a:ext cx="423304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Rectangle 481"/>
              <p:cNvSpPr/>
              <p:nvPr/>
            </p:nvSpPr>
            <p:spPr bwMode="auto">
              <a:xfrm rot="5400000">
                <a:off x="4725110" y="4532310"/>
                <a:ext cx="213415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 rot="5400000">
                <a:off x="4731317" y="4524338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" name="Diamond 483"/>
              <p:cNvSpPr/>
              <p:nvPr/>
            </p:nvSpPr>
            <p:spPr bwMode="auto">
              <a:xfrm rot="5400000">
                <a:off x="5576218" y="5381562"/>
                <a:ext cx="238108" cy="236369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Diamond 484"/>
              <p:cNvSpPr/>
              <p:nvPr/>
            </p:nvSpPr>
            <p:spPr bwMode="auto">
              <a:xfrm rot="5400000">
                <a:off x="4497562" y="5380680"/>
                <a:ext cx="238108" cy="238133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86" name="Straight Arrow Connector 485"/>
              <p:cNvCxnSpPr/>
              <p:nvPr/>
            </p:nvCxnSpPr>
            <p:spPr bwMode="auto">
              <a:xfrm rot="5400000">
                <a:off x="5280786" y="6050924"/>
                <a:ext cx="828970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Arrow Connector 486"/>
              <p:cNvCxnSpPr/>
              <p:nvPr/>
            </p:nvCxnSpPr>
            <p:spPr bwMode="auto">
              <a:xfrm rot="5400000">
                <a:off x="4198602" y="6032404"/>
                <a:ext cx="828970" cy="1765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Arrow Connector 487"/>
              <p:cNvCxnSpPr/>
              <p:nvPr/>
            </p:nvCxnSpPr>
            <p:spPr bwMode="auto">
              <a:xfrm rot="10800000">
                <a:off x="4733919" y="5498865"/>
                <a:ext cx="843168" cy="176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Arrow Connector 488"/>
              <p:cNvCxnSpPr/>
              <p:nvPr/>
            </p:nvCxnSpPr>
            <p:spPr bwMode="auto">
              <a:xfrm rot="10800000">
                <a:off x="5806401" y="5498865"/>
                <a:ext cx="862571" cy="176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Diamond 489"/>
              <p:cNvSpPr/>
              <p:nvPr/>
            </p:nvSpPr>
            <p:spPr bwMode="auto">
              <a:xfrm rot="5400000">
                <a:off x="5573572" y="4306545"/>
                <a:ext cx="239872" cy="236369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Diamond 490"/>
              <p:cNvSpPr/>
              <p:nvPr/>
            </p:nvSpPr>
            <p:spPr bwMode="auto">
              <a:xfrm rot="5400000">
                <a:off x="4494035" y="4306545"/>
                <a:ext cx="239872" cy="236369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92" name="Straight Arrow Connector 491"/>
              <p:cNvCxnSpPr/>
              <p:nvPr/>
            </p:nvCxnSpPr>
            <p:spPr bwMode="auto">
              <a:xfrm rot="5400000">
                <a:off x="5278141" y="4975909"/>
                <a:ext cx="828970" cy="1765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Arrow Connector 492"/>
              <p:cNvCxnSpPr/>
              <p:nvPr/>
            </p:nvCxnSpPr>
            <p:spPr bwMode="auto">
              <a:xfrm rot="5400000">
                <a:off x="4196840" y="4958271"/>
                <a:ext cx="828970" cy="1763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Arrow Connector 493"/>
              <p:cNvCxnSpPr/>
              <p:nvPr/>
            </p:nvCxnSpPr>
            <p:spPr bwMode="auto">
              <a:xfrm rot="10800000">
                <a:off x="4732156" y="4424731"/>
                <a:ext cx="841405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Arrow Connector 494"/>
              <p:cNvCxnSpPr/>
              <p:nvPr/>
            </p:nvCxnSpPr>
            <p:spPr bwMode="auto">
              <a:xfrm rot="10800000">
                <a:off x="5804638" y="4424731"/>
                <a:ext cx="860808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6" name="TextBox 108"/>
              <p:cNvSpPr txBox="1">
                <a:spLocks noChangeArrowheads="1"/>
              </p:cNvSpPr>
              <p:nvPr/>
            </p:nvSpPr>
            <p:spPr bwMode="auto">
              <a:xfrm>
                <a:off x="4895764" y="4759318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497" name="TextBox 109"/>
              <p:cNvSpPr txBox="1">
                <a:spLocks noChangeArrowheads="1"/>
              </p:cNvSpPr>
              <p:nvPr/>
            </p:nvSpPr>
            <p:spPr bwMode="auto">
              <a:xfrm>
                <a:off x="5976412" y="4765734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498" name="TextBox 110"/>
              <p:cNvSpPr txBox="1">
                <a:spLocks noChangeArrowheads="1"/>
              </p:cNvSpPr>
              <p:nvPr/>
            </p:nvSpPr>
            <p:spPr bwMode="auto">
              <a:xfrm>
                <a:off x="4899586" y="5844676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499" name="TextBox 111"/>
              <p:cNvSpPr txBox="1">
                <a:spLocks noChangeArrowheads="1"/>
              </p:cNvSpPr>
              <p:nvPr/>
            </p:nvSpPr>
            <p:spPr bwMode="auto">
              <a:xfrm>
                <a:off x="5980233" y="5851091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500" name="TextBox 114"/>
              <p:cNvSpPr txBox="1">
                <a:spLocks noChangeArrowheads="1"/>
              </p:cNvSpPr>
              <p:nvPr/>
            </p:nvSpPr>
            <p:spPr bwMode="auto">
              <a:xfrm rot="16200000">
                <a:off x="4608703" y="5016104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501" name="TextBox 116"/>
              <p:cNvSpPr txBox="1">
                <a:spLocks noChangeArrowheads="1"/>
              </p:cNvSpPr>
              <p:nvPr/>
            </p:nvSpPr>
            <p:spPr bwMode="auto">
              <a:xfrm rot="16200000">
                <a:off x="5691769" y="6100820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502" name="TextBox 117"/>
              <p:cNvSpPr txBox="1">
                <a:spLocks noChangeArrowheads="1"/>
              </p:cNvSpPr>
              <p:nvPr/>
            </p:nvSpPr>
            <p:spPr bwMode="auto">
              <a:xfrm rot="16200000">
                <a:off x="5692644" y="5030297"/>
                <a:ext cx="486563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503" name="Rectangle 502"/>
              <p:cNvSpPr/>
              <p:nvPr/>
            </p:nvSpPr>
            <p:spPr bwMode="auto">
              <a:xfrm rot="5400000">
                <a:off x="8573173" y="5674349"/>
                <a:ext cx="322771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 rot="5400000">
                <a:off x="8656953" y="5911577"/>
                <a:ext cx="153447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 rot="5400000">
                <a:off x="8655190" y="6068551"/>
                <a:ext cx="158739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6" name="Rectangle 505"/>
              <p:cNvSpPr/>
              <p:nvPr/>
            </p:nvSpPr>
            <p:spPr bwMode="auto">
              <a:xfrm rot="5400000">
                <a:off x="8566996" y="6190243"/>
                <a:ext cx="209888" cy="34044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 rot="5400000">
                <a:off x="8392364" y="5595859"/>
                <a:ext cx="209888" cy="25930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 rot="5400000">
                <a:off x="8350912" y="6314602"/>
                <a:ext cx="209888" cy="9172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 rot="5400000">
                <a:off x="8175399" y="5638193"/>
                <a:ext cx="209888" cy="1746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 rot="5400000">
                <a:off x="8196566" y="6251981"/>
                <a:ext cx="209888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 rot="5400000">
                <a:off x="7978718" y="5617908"/>
                <a:ext cx="21165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 rot="5400000">
                <a:off x="7979600" y="5828678"/>
                <a:ext cx="209888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 rot="5400000">
                <a:off x="7872892" y="6145274"/>
                <a:ext cx="423304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" name="Rectangle 513"/>
              <p:cNvSpPr/>
              <p:nvPr/>
            </p:nvSpPr>
            <p:spPr bwMode="auto">
              <a:xfrm rot="5400000">
                <a:off x="7987571" y="5610818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" name="Rectangle 514"/>
              <p:cNvSpPr/>
              <p:nvPr/>
            </p:nvSpPr>
            <p:spPr bwMode="auto">
              <a:xfrm rot="5400000">
                <a:off x="8581995" y="4580813"/>
                <a:ext cx="308659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" name="Rectangle 515"/>
              <p:cNvSpPr/>
              <p:nvPr/>
            </p:nvSpPr>
            <p:spPr bwMode="auto">
              <a:xfrm rot="5400000">
                <a:off x="8592579" y="4760717"/>
                <a:ext cx="287493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" name="Rectangle 516"/>
              <p:cNvSpPr/>
              <p:nvPr/>
            </p:nvSpPr>
            <p:spPr bwMode="auto">
              <a:xfrm rot="5400000">
                <a:off x="8657836" y="4982951"/>
                <a:ext cx="156976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 bwMode="auto">
              <a:xfrm rot="5400000">
                <a:off x="8600513" y="5137279"/>
                <a:ext cx="211652" cy="27517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" name="Rectangle 518"/>
              <p:cNvSpPr/>
              <p:nvPr/>
            </p:nvSpPr>
            <p:spPr bwMode="auto">
              <a:xfrm rot="5400000">
                <a:off x="8393248" y="4510260"/>
                <a:ext cx="211652" cy="25930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0" name="Rectangle 519"/>
              <p:cNvSpPr/>
              <p:nvPr/>
            </p:nvSpPr>
            <p:spPr bwMode="auto">
              <a:xfrm rot="5400000">
                <a:off x="8384428" y="5196371"/>
                <a:ext cx="211652" cy="15699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1" name="Rectangle 520"/>
              <p:cNvSpPr/>
              <p:nvPr/>
            </p:nvSpPr>
            <p:spPr bwMode="auto">
              <a:xfrm rot="5400000">
                <a:off x="8176282" y="4552595"/>
                <a:ext cx="211652" cy="17463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 rot="5400000">
                <a:off x="8197449" y="5166384"/>
                <a:ext cx="21165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 bwMode="auto">
              <a:xfrm rot="5400000">
                <a:off x="7981365" y="4743961"/>
                <a:ext cx="209889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 bwMode="auto">
              <a:xfrm rot="5400000">
                <a:off x="7874658" y="5060557"/>
                <a:ext cx="423304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 bwMode="auto">
              <a:xfrm rot="5400000">
                <a:off x="7979601" y="4532309"/>
                <a:ext cx="213415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 bwMode="auto">
              <a:xfrm rot="5400000">
                <a:off x="7985810" y="4524339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" name="TextBox 54"/>
              <p:cNvSpPr txBox="1">
                <a:spLocks noChangeArrowheads="1"/>
              </p:cNvSpPr>
              <p:nvPr/>
            </p:nvSpPr>
            <p:spPr bwMode="auto">
              <a:xfrm rot="16200000">
                <a:off x="6780127" y="6100820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528" name="Rectangle 527"/>
              <p:cNvSpPr/>
              <p:nvPr/>
            </p:nvSpPr>
            <p:spPr bwMode="auto">
              <a:xfrm rot="5400000">
                <a:off x="7555371" y="5607326"/>
                <a:ext cx="190487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" name="Rectangle 528"/>
              <p:cNvSpPr/>
              <p:nvPr/>
            </p:nvSpPr>
            <p:spPr bwMode="auto">
              <a:xfrm rot="5400000">
                <a:off x="7507749" y="5845435"/>
                <a:ext cx="285730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 rot="5400000">
                <a:off x="7571244" y="6067669"/>
                <a:ext cx="158739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 rot="5400000">
                <a:off x="7600354" y="6306664"/>
                <a:ext cx="209888" cy="10760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 rot="5400000">
                <a:off x="7308420" y="5596740"/>
                <a:ext cx="209888" cy="25753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 rot="5400000">
                <a:off x="7384269" y="6198181"/>
                <a:ext cx="209888" cy="3245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 rot="5400000">
                <a:off x="7092336" y="5638193"/>
                <a:ext cx="209888" cy="1746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 bwMode="auto">
              <a:xfrm rot="5400000">
                <a:off x="7113503" y="6251981"/>
                <a:ext cx="209888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 rot="5400000">
                <a:off x="6895654" y="5617908"/>
                <a:ext cx="21165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7" name="Rectangle 536"/>
              <p:cNvSpPr/>
              <p:nvPr/>
            </p:nvSpPr>
            <p:spPr bwMode="auto">
              <a:xfrm rot="5400000">
                <a:off x="6896537" y="5828678"/>
                <a:ext cx="209888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 rot="5400000">
                <a:off x="6789828" y="6145274"/>
                <a:ext cx="423304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 rot="5400000">
                <a:off x="6905389" y="5609937"/>
                <a:ext cx="846608" cy="86786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 rot="5400000">
                <a:off x="7498932" y="4580813"/>
                <a:ext cx="308659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 bwMode="auto">
              <a:xfrm rot="5400000">
                <a:off x="7568600" y="4819802"/>
                <a:ext cx="169322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 rot="5400000">
                <a:off x="7574773" y="4982951"/>
                <a:ext cx="156976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 rot="5400000">
                <a:off x="7601235" y="5221066"/>
                <a:ext cx="211652" cy="1076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 rot="5400000">
                <a:off x="7354278" y="4554357"/>
                <a:ext cx="211652" cy="17110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5" name="Rectangle 544"/>
              <p:cNvSpPr/>
              <p:nvPr/>
            </p:nvSpPr>
            <p:spPr bwMode="auto">
              <a:xfrm rot="5400000">
                <a:off x="7385152" y="5112583"/>
                <a:ext cx="211652" cy="3245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 rot="5400000">
                <a:off x="7137312" y="4508496"/>
                <a:ext cx="211652" cy="262828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 rot="5400000">
                <a:off x="7114384" y="5166384"/>
                <a:ext cx="21165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 rot="5400000">
                <a:off x="6898300" y="4743961"/>
                <a:ext cx="209889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 rot="5400000">
                <a:off x="6791593" y="5060557"/>
                <a:ext cx="423304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 bwMode="auto">
              <a:xfrm rot="5400000">
                <a:off x="6896537" y="4532309"/>
                <a:ext cx="213415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 bwMode="auto">
              <a:xfrm rot="5400000">
                <a:off x="6902743" y="4524339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2" name="Diamond 551"/>
              <p:cNvSpPr/>
              <p:nvPr/>
            </p:nvSpPr>
            <p:spPr bwMode="auto">
              <a:xfrm rot="5400000">
                <a:off x="7748527" y="5380678"/>
                <a:ext cx="238108" cy="238134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" name="Diamond 552"/>
              <p:cNvSpPr/>
              <p:nvPr/>
            </p:nvSpPr>
            <p:spPr bwMode="auto">
              <a:xfrm rot="5400000">
                <a:off x="6668989" y="5380678"/>
                <a:ext cx="238108" cy="238134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54" name="Straight Arrow Connector 553"/>
              <p:cNvCxnSpPr/>
              <p:nvPr/>
            </p:nvCxnSpPr>
            <p:spPr bwMode="auto">
              <a:xfrm rot="5400000">
                <a:off x="7452213" y="6050924"/>
                <a:ext cx="828970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Arrow Connector 554"/>
              <p:cNvCxnSpPr/>
              <p:nvPr/>
            </p:nvCxnSpPr>
            <p:spPr bwMode="auto">
              <a:xfrm rot="5400000">
                <a:off x="6370910" y="6033287"/>
                <a:ext cx="828970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Arrow Connector 555"/>
              <p:cNvCxnSpPr/>
              <p:nvPr/>
            </p:nvCxnSpPr>
            <p:spPr bwMode="auto">
              <a:xfrm rot="10800000">
                <a:off x="6905345" y="5498865"/>
                <a:ext cx="843169" cy="176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Arrow Connector 556"/>
              <p:cNvCxnSpPr/>
              <p:nvPr/>
            </p:nvCxnSpPr>
            <p:spPr bwMode="auto">
              <a:xfrm rot="10800000">
                <a:off x="7977827" y="5498865"/>
                <a:ext cx="862573" cy="176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Diamond 557"/>
              <p:cNvSpPr/>
              <p:nvPr/>
            </p:nvSpPr>
            <p:spPr bwMode="auto">
              <a:xfrm rot="5400000">
                <a:off x="7744999" y="4306545"/>
                <a:ext cx="239872" cy="236370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9" name="Diamond 558"/>
              <p:cNvSpPr/>
              <p:nvPr/>
            </p:nvSpPr>
            <p:spPr bwMode="auto">
              <a:xfrm rot="5400000">
                <a:off x="6666344" y="4305664"/>
                <a:ext cx="239872" cy="238133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60" name="Straight Arrow Connector 559"/>
              <p:cNvCxnSpPr/>
              <p:nvPr/>
            </p:nvCxnSpPr>
            <p:spPr bwMode="auto">
              <a:xfrm rot="5400000">
                <a:off x="7449569" y="4975909"/>
                <a:ext cx="828971" cy="1763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Arrow Connector 560"/>
              <p:cNvCxnSpPr/>
              <p:nvPr/>
            </p:nvCxnSpPr>
            <p:spPr bwMode="auto">
              <a:xfrm rot="5400000">
                <a:off x="6368268" y="4958272"/>
                <a:ext cx="828971" cy="1765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Arrow Connector 561"/>
              <p:cNvCxnSpPr/>
              <p:nvPr/>
            </p:nvCxnSpPr>
            <p:spPr bwMode="auto">
              <a:xfrm rot="10800000">
                <a:off x="6903585" y="4424732"/>
                <a:ext cx="841405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Arrow Connector 562"/>
              <p:cNvCxnSpPr/>
              <p:nvPr/>
            </p:nvCxnSpPr>
            <p:spPr bwMode="auto">
              <a:xfrm rot="10800000">
                <a:off x="7976067" y="4424732"/>
                <a:ext cx="862572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4" name="TextBox 108"/>
              <p:cNvSpPr txBox="1">
                <a:spLocks noChangeArrowheads="1"/>
              </p:cNvSpPr>
              <p:nvPr/>
            </p:nvSpPr>
            <p:spPr bwMode="auto">
              <a:xfrm>
                <a:off x="7067462" y="4759320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565" name="TextBox 109"/>
              <p:cNvSpPr txBox="1">
                <a:spLocks noChangeArrowheads="1"/>
              </p:cNvSpPr>
              <p:nvPr/>
            </p:nvSpPr>
            <p:spPr bwMode="auto">
              <a:xfrm>
                <a:off x="8148111" y="4765736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566" name="TextBox 110"/>
              <p:cNvSpPr txBox="1">
                <a:spLocks noChangeArrowheads="1"/>
              </p:cNvSpPr>
              <p:nvPr/>
            </p:nvSpPr>
            <p:spPr bwMode="auto">
              <a:xfrm>
                <a:off x="7071284" y="5844678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567" name="TextBox 111"/>
              <p:cNvSpPr txBox="1">
                <a:spLocks noChangeArrowheads="1"/>
              </p:cNvSpPr>
              <p:nvPr/>
            </p:nvSpPr>
            <p:spPr bwMode="auto">
              <a:xfrm>
                <a:off x="8151934" y="5851093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568" name="TextBox 114"/>
              <p:cNvSpPr txBox="1">
                <a:spLocks noChangeArrowheads="1"/>
              </p:cNvSpPr>
              <p:nvPr/>
            </p:nvSpPr>
            <p:spPr bwMode="auto">
              <a:xfrm rot="16200000">
                <a:off x="6780127" y="5016104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569" name="TextBox 116"/>
              <p:cNvSpPr txBox="1">
                <a:spLocks noChangeArrowheads="1"/>
              </p:cNvSpPr>
              <p:nvPr/>
            </p:nvSpPr>
            <p:spPr bwMode="auto">
              <a:xfrm rot="16200000">
                <a:off x="7864956" y="6100820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570" name="TextBox 117"/>
              <p:cNvSpPr txBox="1">
                <a:spLocks noChangeArrowheads="1"/>
              </p:cNvSpPr>
              <p:nvPr/>
            </p:nvSpPr>
            <p:spPr bwMode="auto">
              <a:xfrm rot="16200000">
                <a:off x="7864338" y="5030297"/>
                <a:ext cx="486563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</p:grpSp>
      </p:grpSp>
      <p:sp>
        <p:nvSpPr>
          <p:cNvPr id="2048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9144000" cy="914400"/>
          </a:xfrm>
        </p:spPr>
        <p:txBody>
          <a:bodyPr/>
          <a:lstStyle/>
          <a:p>
            <a:r>
              <a:rPr lang="en-US" sz="2800" dirty="0" smtClean="0"/>
              <a:t>GreenDroid: Applying Massive Specialization to Mobile Application Processors</a:t>
            </a:r>
          </a:p>
        </p:txBody>
      </p:sp>
      <p:pic>
        <p:nvPicPr>
          <p:cNvPr id="20489" name="Picture 5" descr="android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9144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442"/>
          <p:cNvSpPr txBox="1">
            <a:spLocks noChangeArrowheads="1"/>
          </p:cNvSpPr>
          <p:nvPr/>
        </p:nvSpPr>
        <p:spPr bwMode="auto">
          <a:xfrm>
            <a:off x="1447800" y="1219200"/>
            <a:ext cx="14496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Android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orkload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TextBox 443"/>
          <p:cNvSpPr txBox="1">
            <a:spLocks noChangeArrowheads="1"/>
          </p:cNvSpPr>
          <p:nvPr/>
        </p:nvSpPr>
        <p:spPr bwMode="auto">
          <a:xfrm>
            <a:off x="1371600" y="3048000"/>
            <a:ext cx="144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rial" pitchFamily="34" charset="0"/>
                <a:cs typeface="Arial" pitchFamily="34" charset="0"/>
              </a:rPr>
              <a:t>Automatic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c-core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generator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5" name="Striped Right Arrow 444"/>
          <p:cNvSpPr/>
          <p:nvPr/>
        </p:nvSpPr>
        <p:spPr bwMode="auto">
          <a:xfrm rot="5400000">
            <a:off x="495300" y="2400300"/>
            <a:ext cx="609600" cy="838200"/>
          </a:xfrm>
          <a:prstGeom prst="stripedRightArrow">
            <a:avLst>
              <a:gd name="adj1" fmla="val 42129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20494" name="Picture 19" descr="MCHH01426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64025">
            <a:off x="420688" y="3295650"/>
            <a:ext cx="9937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6" name="Striped Right Arrow 445"/>
          <p:cNvSpPr/>
          <p:nvPr/>
        </p:nvSpPr>
        <p:spPr bwMode="auto">
          <a:xfrm rot="3103414">
            <a:off x="1108075" y="4614863"/>
            <a:ext cx="711200" cy="838200"/>
          </a:xfrm>
          <a:prstGeom prst="stripedRightArrow">
            <a:avLst>
              <a:gd name="adj1" fmla="val 42129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0496" name="TextBox 447"/>
          <p:cNvSpPr txBox="1">
            <a:spLocks noChangeArrowheads="1"/>
          </p:cNvSpPr>
          <p:nvPr/>
        </p:nvSpPr>
        <p:spPr bwMode="auto">
          <a:xfrm>
            <a:off x="152400" y="6059269"/>
            <a:ext cx="2667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Conservation cores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(c-cores)</a:t>
            </a:r>
          </a:p>
        </p:txBody>
      </p:sp>
      <p:sp>
        <p:nvSpPr>
          <p:cNvPr id="20498" name="Rectangle 500"/>
          <p:cNvSpPr>
            <a:spLocks noChangeArrowheads="1"/>
          </p:cNvSpPr>
          <p:nvPr/>
        </p:nvSpPr>
        <p:spPr bwMode="auto">
          <a:xfrm>
            <a:off x="5714999" y="5410200"/>
            <a:ext cx="328532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Low-power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iled multicore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lattice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3" name="Slide Number Placeholder 3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0AFD-63F3-424E-94D5-3B7B1003CE5D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332" name="Straight Arrow Connector 331"/>
          <p:cNvCxnSpPr/>
          <p:nvPr/>
        </p:nvCxnSpPr>
        <p:spPr bwMode="auto">
          <a:xfrm rot="5400000" flipH="1" flipV="1">
            <a:off x="3352800" y="3048000"/>
            <a:ext cx="2209800" cy="2209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36" name="Straight Arrow Connector 335"/>
          <p:cNvCxnSpPr/>
          <p:nvPr/>
        </p:nvCxnSpPr>
        <p:spPr bwMode="auto">
          <a:xfrm flipV="1">
            <a:off x="3505200" y="3505200"/>
            <a:ext cx="2209800" cy="1981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37" name="Straight Arrow Connector 336"/>
          <p:cNvCxnSpPr/>
          <p:nvPr/>
        </p:nvCxnSpPr>
        <p:spPr bwMode="auto">
          <a:xfrm flipV="1">
            <a:off x="3657600" y="4038600"/>
            <a:ext cx="1981200" cy="16002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43" name="Straight Arrow Connector 342"/>
          <p:cNvCxnSpPr/>
          <p:nvPr/>
        </p:nvCxnSpPr>
        <p:spPr bwMode="auto">
          <a:xfrm flipV="1">
            <a:off x="3733800" y="4648200"/>
            <a:ext cx="2133600" cy="1066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44" name="Straight Arrow Connector 343"/>
          <p:cNvCxnSpPr/>
          <p:nvPr/>
        </p:nvCxnSpPr>
        <p:spPr bwMode="auto">
          <a:xfrm flipV="1">
            <a:off x="3657600" y="5029200"/>
            <a:ext cx="2057400" cy="762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cxnSp>
        <p:nvCxnSpPr>
          <p:cNvPr id="359" name="Straight Arrow Connector 358"/>
          <p:cNvCxnSpPr/>
          <p:nvPr/>
        </p:nvCxnSpPr>
        <p:spPr bwMode="auto">
          <a:xfrm rot="5400000" flipH="1" flipV="1">
            <a:off x="3200400" y="2743200"/>
            <a:ext cx="2514600" cy="2057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grpSp>
        <p:nvGrpSpPr>
          <p:cNvPr id="331" name="Group 330"/>
          <p:cNvGrpSpPr/>
          <p:nvPr/>
        </p:nvGrpSpPr>
        <p:grpSpPr>
          <a:xfrm>
            <a:off x="1828801" y="4343400"/>
            <a:ext cx="2640012" cy="2316163"/>
            <a:chOff x="1828801" y="4343400"/>
            <a:chExt cx="2640012" cy="2316163"/>
          </a:xfrm>
        </p:grpSpPr>
        <p:pic>
          <p:nvPicPr>
            <p:cNvPr id="20499" name="Picture 101" descr="array4_routed-fullcolor_crop"/>
            <p:cNvPicPr>
              <a:picLocks noChangeAspect="1" noChangeArrowheads="1"/>
            </p:cNvPicPr>
            <p:nvPr/>
          </p:nvPicPr>
          <p:blipFill>
            <a:blip r:embed="rId5">
              <a:lum bright="20000" contrast="20000"/>
            </a:blip>
            <a:srcRect/>
            <a:stretch>
              <a:fillRect/>
            </a:stretch>
          </p:blipFill>
          <p:spPr bwMode="auto">
            <a:xfrm rot="19745936">
              <a:off x="2670511" y="5059682"/>
              <a:ext cx="912685" cy="91421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0" name="Picture 22" descr="array4_routed_crop"/>
            <p:cNvPicPr>
              <a:picLocks noChangeAspect="1" noChangeArrowheads="1"/>
            </p:cNvPicPr>
            <p:nvPr/>
          </p:nvPicPr>
          <p:blipFill>
            <a:blip r:embed="rId6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2822889" y="5745345"/>
              <a:ext cx="761894" cy="76184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1" name="Picture 102" descr="autocorrelation_routed-fullcolor_crop"/>
            <p:cNvPicPr>
              <a:picLocks noChangeAspect="1" noChangeArrowheads="1"/>
            </p:cNvPicPr>
            <p:nvPr/>
          </p:nvPicPr>
          <p:blipFill>
            <a:blip r:embed="rId7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3051457" y="4678760"/>
              <a:ext cx="914272" cy="912631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2" name="Picture 104" descr="tblook_routed_crop"/>
            <p:cNvPicPr>
              <a:picLocks noChangeAspect="1" noChangeArrowheads="1"/>
            </p:cNvPicPr>
            <p:nvPr/>
          </p:nvPicPr>
          <p:blipFill>
            <a:blip r:embed="rId8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3813352" y="5059684"/>
              <a:ext cx="607928" cy="60947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3" name="Picture 105" descr="puwmod_routed_crop"/>
            <p:cNvPicPr>
              <a:picLocks noChangeAspect="1" noChangeArrowheads="1"/>
            </p:cNvPicPr>
            <p:nvPr/>
          </p:nvPicPr>
          <p:blipFill>
            <a:blip r:embed="rId9">
              <a:lum bright="20000" contrast="20000"/>
            </a:blip>
            <a:srcRect/>
            <a:stretch>
              <a:fillRect/>
            </a:stretch>
          </p:blipFill>
          <p:spPr bwMode="auto">
            <a:xfrm rot="7154429">
              <a:off x="3378926" y="5669140"/>
              <a:ext cx="761848" cy="761894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4" name="Picture 171" descr="puwmod_routed_crop"/>
            <p:cNvPicPr>
              <a:picLocks noChangeAspect="1" noChangeArrowheads="1"/>
            </p:cNvPicPr>
            <p:nvPr/>
          </p:nvPicPr>
          <p:blipFill>
            <a:blip r:embed="rId9">
              <a:lum bright="20000" contrast="20000"/>
            </a:blip>
            <a:srcRect/>
            <a:stretch>
              <a:fillRect/>
            </a:stretch>
          </p:blipFill>
          <p:spPr bwMode="auto">
            <a:xfrm rot="7154429">
              <a:off x="4087878" y="5766487"/>
              <a:ext cx="380924" cy="380947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5" name="Picture 172" descr="cacheb_routed_crop"/>
            <p:cNvPicPr>
              <a:picLocks noChangeAspect="1" noChangeArrowheads="1"/>
            </p:cNvPicPr>
            <p:nvPr/>
          </p:nvPicPr>
          <p:blipFill>
            <a:blip r:embed="rId10">
              <a:lum bright="20000" contrast="20000"/>
            </a:blip>
            <a:srcRect/>
            <a:stretch>
              <a:fillRect/>
            </a:stretch>
          </p:blipFill>
          <p:spPr bwMode="auto">
            <a:xfrm rot="14354017">
              <a:off x="3127662" y="6126253"/>
              <a:ext cx="533294" cy="533325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6" name="Picture 171" descr="puwmod_routed_crop"/>
            <p:cNvPicPr>
              <a:picLocks noChangeAspect="1" noChangeArrowheads="1"/>
            </p:cNvPicPr>
            <p:nvPr/>
          </p:nvPicPr>
          <p:blipFill>
            <a:blip r:embed="rId9">
              <a:lum bright="20000" contrast="20000"/>
            </a:blip>
            <a:srcRect/>
            <a:stretch>
              <a:fillRect/>
            </a:stretch>
          </p:blipFill>
          <p:spPr bwMode="auto">
            <a:xfrm rot="7154429">
              <a:off x="2182761" y="5333795"/>
              <a:ext cx="252403" cy="25241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7" name="Picture 171" descr="puwmod_routed_crop"/>
            <p:cNvPicPr>
              <a:picLocks noChangeAspect="1" noChangeArrowheads="1"/>
            </p:cNvPicPr>
            <p:nvPr/>
          </p:nvPicPr>
          <p:blipFill>
            <a:blip r:embed="rId9">
              <a:lum bright="20000" contrast="20000"/>
            </a:blip>
            <a:srcRect/>
            <a:stretch>
              <a:fillRect/>
            </a:stretch>
          </p:blipFill>
          <p:spPr bwMode="auto">
            <a:xfrm rot="8868226">
              <a:off x="3249405" y="4343400"/>
              <a:ext cx="252418" cy="252403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8" name="Picture 171" descr="puwmod_routed_crop"/>
            <p:cNvPicPr>
              <a:picLocks noChangeAspect="1" noChangeArrowheads="1"/>
            </p:cNvPicPr>
            <p:nvPr/>
          </p:nvPicPr>
          <p:blipFill>
            <a:blip r:embed="rId9">
              <a:lum bright="20000" contrast="20000"/>
            </a:blip>
            <a:srcRect/>
            <a:stretch>
              <a:fillRect/>
            </a:stretch>
          </p:blipFill>
          <p:spPr bwMode="auto">
            <a:xfrm rot="8585288">
              <a:off x="2411321" y="5867096"/>
              <a:ext cx="252418" cy="252403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09" name="Picture 172" descr="cacheb_routed_crop"/>
            <p:cNvPicPr>
              <a:picLocks noChangeAspect="1" noChangeArrowheads="1"/>
            </p:cNvPicPr>
            <p:nvPr/>
          </p:nvPicPr>
          <p:blipFill>
            <a:blip r:embed="rId10">
              <a:lum bright="20000" contrast="20000"/>
            </a:blip>
            <a:srcRect/>
            <a:stretch>
              <a:fillRect/>
            </a:stretch>
          </p:blipFill>
          <p:spPr bwMode="auto">
            <a:xfrm rot="18665651">
              <a:off x="3657356" y="4522750"/>
              <a:ext cx="353137" cy="35315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10" name="Picture 172" descr="cacheb_routed_crop"/>
            <p:cNvPicPr>
              <a:picLocks noChangeAspect="1" noChangeArrowheads="1"/>
            </p:cNvPicPr>
            <p:nvPr/>
          </p:nvPicPr>
          <p:blipFill>
            <a:blip r:embed="rId10">
              <a:lum bright="20000" contrast="20000"/>
            </a:blip>
            <a:srcRect/>
            <a:stretch>
              <a:fillRect/>
            </a:stretch>
          </p:blipFill>
          <p:spPr bwMode="auto">
            <a:xfrm rot="16468769">
              <a:off x="3200219" y="5132228"/>
              <a:ext cx="353137" cy="35315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11" name="Picture 172" descr="cacheb_routed_crop"/>
            <p:cNvPicPr>
              <a:picLocks noChangeAspect="1" noChangeArrowheads="1"/>
            </p:cNvPicPr>
            <p:nvPr/>
          </p:nvPicPr>
          <p:blipFill>
            <a:blip r:embed="rId10">
              <a:lum bright="20000" contrast="20000"/>
            </a:blip>
            <a:srcRect/>
            <a:stretch>
              <a:fillRect/>
            </a:stretch>
          </p:blipFill>
          <p:spPr bwMode="auto">
            <a:xfrm rot="18665651">
              <a:off x="3809734" y="5665523"/>
              <a:ext cx="353137" cy="35315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12" name="Picture 172" descr="cacheb_routed_crop"/>
            <p:cNvPicPr>
              <a:picLocks noChangeAspect="1" noChangeArrowheads="1"/>
            </p:cNvPicPr>
            <p:nvPr/>
          </p:nvPicPr>
          <p:blipFill>
            <a:blip r:embed="rId10">
              <a:lum bright="20000" contrast="20000"/>
            </a:blip>
            <a:srcRect/>
            <a:stretch>
              <a:fillRect/>
            </a:stretch>
          </p:blipFill>
          <p:spPr bwMode="auto">
            <a:xfrm rot="18665651">
              <a:off x="2743083" y="5970262"/>
              <a:ext cx="353137" cy="35315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13" name="Picture 172" descr="cacheb_routed_crop"/>
            <p:cNvPicPr>
              <a:picLocks noChangeAspect="1" noChangeArrowheads="1"/>
            </p:cNvPicPr>
            <p:nvPr/>
          </p:nvPicPr>
          <p:blipFill>
            <a:blip r:embed="rId10">
              <a:lum bright="20000" contrast="20000"/>
            </a:blip>
            <a:srcRect/>
            <a:stretch>
              <a:fillRect/>
            </a:stretch>
          </p:blipFill>
          <p:spPr bwMode="auto">
            <a:xfrm rot="16010369">
              <a:off x="2590704" y="5436968"/>
              <a:ext cx="353137" cy="35315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14" name="Picture 172" descr="cacheb_routed_crop"/>
            <p:cNvPicPr>
              <a:picLocks noChangeAspect="1" noChangeArrowheads="1"/>
            </p:cNvPicPr>
            <p:nvPr/>
          </p:nvPicPr>
          <p:blipFill>
            <a:blip r:embed="rId10">
              <a:lum bright="20000" contrast="20000"/>
            </a:blip>
            <a:srcRect/>
            <a:stretch>
              <a:fillRect/>
            </a:stretch>
          </p:blipFill>
          <p:spPr bwMode="auto">
            <a:xfrm rot="18665651">
              <a:off x="1828811" y="5589337"/>
              <a:ext cx="353137" cy="353158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15" name="Picture 171" descr="puwmod_routed_crop"/>
            <p:cNvPicPr>
              <a:picLocks noChangeAspect="1" noChangeArrowheads="1"/>
            </p:cNvPicPr>
            <p:nvPr/>
          </p:nvPicPr>
          <p:blipFill>
            <a:blip r:embed="rId9">
              <a:lum bright="20000" contrast="20000"/>
            </a:blip>
            <a:srcRect/>
            <a:stretch>
              <a:fillRect/>
            </a:stretch>
          </p:blipFill>
          <p:spPr bwMode="auto">
            <a:xfrm rot="7154429">
              <a:off x="2282158" y="5509362"/>
              <a:ext cx="380924" cy="380947"/>
            </a:xfrm>
            <a:prstGeom prst="rect">
              <a:avLst/>
            </a:prstGeom>
            <a:noFill/>
            <a:ln w="25400" cmpd="sng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716963" cy="1143000"/>
          </a:xfrm>
        </p:spPr>
        <p:txBody>
          <a:bodyPr/>
          <a:lstStyle/>
          <a:p>
            <a:r>
              <a:rPr lang="en-US" sz="3200" dirty="0" smtClean="0"/>
              <a:t>Where does dark silicon come from? (And how dark is it going to be?)</a:t>
            </a:r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DC60F-3EB2-4BE6-879B-7BB21A397CF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2122944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Utilization Wall:</a:t>
            </a:r>
          </a:p>
          <a:p>
            <a:pPr algn="l"/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With each successive process generation, the percentage of a chip that can actively switch drops exponentially due to power constraints.</a:t>
            </a: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GreenDroid Tiled Architecture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572000" cy="5334000"/>
          </a:xfrm>
        </p:spPr>
        <p:txBody>
          <a:bodyPr/>
          <a:lstStyle/>
          <a:p>
            <a:r>
              <a:rPr lang="en-US" dirty="0" smtClean="0"/>
              <a:t>Tiled lattice of 16 cores</a:t>
            </a:r>
          </a:p>
          <a:p>
            <a:r>
              <a:rPr lang="en-US" dirty="0" smtClean="0"/>
              <a:t>Each tile contains</a:t>
            </a:r>
          </a:p>
          <a:p>
            <a:pPr lvl="1"/>
            <a:r>
              <a:rPr lang="en-US" dirty="0" smtClean="0"/>
              <a:t>6-10 Android c-cores</a:t>
            </a:r>
            <a:br>
              <a:rPr lang="en-US" dirty="0" smtClean="0"/>
            </a:br>
            <a:r>
              <a:rPr lang="en-US" dirty="0" smtClean="0"/>
              <a:t>(~125 total)</a:t>
            </a:r>
          </a:p>
          <a:p>
            <a:pPr lvl="1"/>
            <a:r>
              <a:rPr lang="en-US" dirty="0" smtClean="0"/>
              <a:t>32 KB D-cache</a:t>
            </a:r>
            <a:br>
              <a:rPr lang="en-US" dirty="0" smtClean="0"/>
            </a:br>
            <a:r>
              <a:rPr lang="en-US" dirty="0" smtClean="0"/>
              <a:t>(shared with CPU)</a:t>
            </a:r>
          </a:p>
          <a:p>
            <a:pPr lvl="1"/>
            <a:r>
              <a:rPr lang="en-US" dirty="0" smtClean="0"/>
              <a:t>MIPS processor</a:t>
            </a:r>
          </a:p>
          <a:p>
            <a:pPr lvl="2"/>
            <a:r>
              <a:rPr lang="en-US" dirty="0" smtClean="0"/>
              <a:t>32 bit, in-order,</a:t>
            </a:r>
            <a:br>
              <a:rPr lang="en-US" dirty="0" smtClean="0"/>
            </a:br>
            <a:r>
              <a:rPr lang="en-US" dirty="0" smtClean="0"/>
              <a:t>7-stage pipeline</a:t>
            </a:r>
          </a:p>
          <a:p>
            <a:pPr lvl="2"/>
            <a:r>
              <a:rPr lang="en-US" dirty="0" smtClean="0"/>
              <a:t>16 KB I-cache</a:t>
            </a:r>
          </a:p>
          <a:p>
            <a:pPr lvl="2"/>
            <a:r>
              <a:rPr lang="en-US" dirty="0" smtClean="0"/>
              <a:t>Single-precision FPU</a:t>
            </a:r>
          </a:p>
          <a:p>
            <a:pPr lvl="1"/>
            <a:r>
              <a:rPr lang="en-US" dirty="0" smtClean="0"/>
              <a:t>On-chip network router</a:t>
            </a:r>
          </a:p>
        </p:txBody>
      </p:sp>
      <p:grpSp>
        <p:nvGrpSpPr>
          <p:cNvPr id="2" name="Group 319"/>
          <p:cNvGrpSpPr/>
          <p:nvPr/>
        </p:nvGrpSpPr>
        <p:grpSpPr>
          <a:xfrm>
            <a:off x="4800600" y="1600199"/>
            <a:ext cx="3913191" cy="3905252"/>
            <a:chOff x="4800600" y="1600199"/>
            <a:chExt cx="3913191" cy="3905252"/>
          </a:xfrm>
        </p:grpSpPr>
        <p:grpSp>
          <p:nvGrpSpPr>
            <p:cNvPr id="3" name="Group 224"/>
            <p:cNvGrpSpPr>
              <a:grpSpLocks/>
            </p:cNvGrpSpPr>
            <p:nvPr/>
          </p:nvGrpSpPr>
          <p:grpSpPr bwMode="auto">
            <a:xfrm>
              <a:off x="4800600" y="1600199"/>
              <a:ext cx="1958975" cy="1951035"/>
              <a:chOff x="4572021" y="1904998"/>
              <a:chExt cx="2291291" cy="2281752"/>
            </a:xfrm>
          </p:grpSpPr>
          <p:sp>
            <p:nvSpPr>
              <p:cNvPr id="326" name="Rectangle 325"/>
              <p:cNvSpPr/>
              <p:nvPr/>
            </p:nvSpPr>
            <p:spPr bwMode="auto">
              <a:xfrm rot="5400000">
                <a:off x="6647003" y="3276076"/>
                <a:ext cx="20051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 rot="5400000">
                <a:off x="6596875" y="3526717"/>
                <a:ext cx="300768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 rot="5400000">
                <a:off x="6663712" y="3760648"/>
                <a:ext cx="167093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 rot="5400000">
                <a:off x="6571803" y="3889675"/>
                <a:ext cx="220935" cy="35836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 rot="5400000">
                <a:off x="6427902" y="3305791"/>
                <a:ext cx="220935" cy="18939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 rot="5400000">
                <a:off x="6344344" y="4020580"/>
                <a:ext cx="220935" cy="9655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 rot="5400000">
                <a:off x="6245008" y="3223162"/>
                <a:ext cx="220935" cy="35464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 bwMode="auto">
              <a:xfrm rot="5400000">
                <a:off x="6181874" y="3954663"/>
                <a:ext cx="220935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 rot="5400000">
                <a:off x="5952561" y="3287216"/>
                <a:ext cx="222791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 rot="5400000">
                <a:off x="5953489" y="3509080"/>
                <a:ext cx="220935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 rot="5400000">
                <a:off x="5841165" y="3842338"/>
                <a:ext cx="44558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 rot="5400000">
                <a:off x="5961882" y="3279753"/>
                <a:ext cx="891165" cy="91168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 rot="5400000">
                <a:off x="6587592" y="2195540"/>
                <a:ext cx="324904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 rot="5400000">
                <a:off x="6598731" y="2384913"/>
                <a:ext cx="302625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 rot="5400000">
                <a:off x="6667426" y="2618843"/>
                <a:ext cx="165236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 bwMode="auto">
              <a:xfrm rot="5400000">
                <a:off x="6631225" y="2805435"/>
                <a:ext cx="222791" cy="24138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 rot="5400000">
                <a:off x="6339707" y="2072072"/>
                <a:ext cx="222791" cy="37135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 rot="5400000">
                <a:off x="6403767" y="2819358"/>
                <a:ext cx="222791" cy="21353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 rot="5400000">
                <a:off x="6111320" y="2215045"/>
                <a:ext cx="222791" cy="8541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 rot="5400000">
                <a:off x="6182804" y="2811928"/>
                <a:ext cx="222791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 rot="5400000">
                <a:off x="5955346" y="2367275"/>
                <a:ext cx="220934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 rot="5400000">
                <a:off x="5843022" y="2700533"/>
                <a:ext cx="44558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 rot="5400000">
                <a:off x="5953489" y="2144484"/>
                <a:ext cx="224648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" name="Rectangle 348"/>
              <p:cNvSpPr/>
              <p:nvPr/>
            </p:nvSpPr>
            <p:spPr bwMode="auto">
              <a:xfrm rot="5400000">
                <a:off x="5960026" y="2136090"/>
                <a:ext cx="891165" cy="91169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0" name="TextBox 54"/>
              <p:cNvSpPr txBox="1">
                <a:spLocks noChangeArrowheads="1"/>
              </p:cNvSpPr>
              <p:nvPr/>
            </p:nvSpPr>
            <p:spPr bwMode="auto">
              <a:xfrm rot="16200000">
                <a:off x="4690880" y="3795545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351" name="Rectangle 350"/>
              <p:cNvSpPr/>
              <p:nvPr/>
            </p:nvSpPr>
            <p:spPr bwMode="auto">
              <a:xfrm rot="5400000">
                <a:off x="5506928" y="3276076"/>
                <a:ext cx="20051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 rot="5400000">
                <a:off x="5456799" y="3526717"/>
                <a:ext cx="300768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 rot="5400000">
                <a:off x="5523636" y="3760648"/>
                <a:ext cx="167093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 rot="5400000">
                <a:off x="5554276" y="4012224"/>
                <a:ext cx="220935" cy="1132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 bwMode="auto">
              <a:xfrm rot="5400000">
                <a:off x="5246976" y="3264936"/>
                <a:ext cx="220935" cy="27109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 rot="5400000">
                <a:off x="5325890" y="3897102"/>
                <a:ext cx="220935" cy="343508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 rot="5400000">
                <a:off x="5019517" y="3308571"/>
                <a:ext cx="220935" cy="18382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 rot="5400000">
                <a:off x="5040871" y="3955591"/>
                <a:ext cx="220935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 rot="5400000">
                <a:off x="4812485" y="3287216"/>
                <a:ext cx="222791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 rot="5400000">
                <a:off x="4813413" y="3509080"/>
                <a:ext cx="220935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 rot="5400000">
                <a:off x="4701090" y="3842338"/>
                <a:ext cx="44558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 rot="5400000">
                <a:off x="4821806" y="3279753"/>
                <a:ext cx="891165" cy="91168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 rot="5400000">
                <a:off x="5447516" y="2195540"/>
                <a:ext cx="324904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 rot="5400000">
                <a:off x="5520852" y="2447108"/>
                <a:ext cx="178233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 rot="5400000">
                <a:off x="5527350" y="2618843"/>
                <a:ext cx="165236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 rot="5400000">
                <a:off x="5526428" y="2840712"/>
                <a:ext cx="222791" cy="17082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 rot="5400000">
                <a:off x="5279473" y="2151915"/>
                <a:ext cx="222791" cy="2116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 rot="5400000">
                <a:off x="5298970" y="2784078"/>
                <a:ext cx="222791" cy="28409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 rot="5400000">
                <a:off x="5051086" y="2135202"/>
                <a:ext cx="222791" cy="24509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 rot="5400000">
                <a:off x="5042729" y="2811928"/>
                <a:ext cx="222791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 rot="5400000">
                <a:off x="4815270" y="2367275"/>
                <a:ext cx="220934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 rot="5400000">
                <a:off x="4702946" y="2700533"/>
                <a:ext cx="44558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 rot="5400000">
                <a:off x="4813413" y="2144484"/>
                <a:ext cx="224648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 rot="5400000">
                <a:off x="4819950" y="2136090"/>
                <a:ext cx="891165" cy="91169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Diamond 374"/>
              <p:cNvSpPr/>
              <p:nvPr/>
            </p:nvSpPr>
            <p:spPr bwMode="auto">
              <a:xfrm rot="5400000">
                <a:off x="5709324" y="3038436"/>
                <a:ext cx="250641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6" name="Diamond 375"/>
              <p:cNvSpPr/>
              <p:nvPr/>
            </p:nvSpPr>
            <p:spPr bwMode="auto">
              <a:xfrm rot="5400000">
                <a:off x="4573891" y="3037509"/>
                <a:ext cx="250641" cy="250667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77" name="Straight Arrow Connector 376"/>
              <p:cNvCxnSpPr/>
              <p:nvPr/>
            </p:nvCxnSpPr>
            <p:spPr bwMode="auto">
              <a:xfrm rot="5400000">
                <a:off x="5398341" y="3743024"/>
                <a:ext cx="872599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Arrow Connector 377"/>
              <p:cNvCxnSpPr/>
              <p:nvPr/>
            </p:nvCxnSpPr>
            <p:spPr bwMode="auto">
              <a:xfrm rot="5400000">
                <a:off x="4259194" y="3723530"/>
                <a:ext cx="872599" cy="1857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 bwMode="auto">
              <a:xfrm rot="10800000">
                <a:off x="4822685" y="3161910"/>
                <a:ext cx="887551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/>
              <p:nvPr/>
            </p:nvCxnSpPr>
            <p:spPr bwMode="auto">
              <a:xfrm rot="10800000">
                <a:off x="5951620" y="3161910"/>
                <a:ext cx="907975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1" name="Diamond 380"/>
              <p:cNvSpPr/>
              <p:nvPr/>
            </p:nvSpPr>
            <p:spPr bwMode="auto">
              <a:xfrm rot="5400000">
                <a:off x="5706539" y="1906841"/>
                <a:ext cx="252497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Diamond 381"/>
              <p:cNvSpPr/>
              <p:nvPr/>
            </p:nvSpPr>
            <p:spPr bwMode="auto">
              <a:xfrm rot="5400000">
                <a:off x="4570178" y="1906841"/>
                <a:ext cx="252497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83" name="Straight Arrow Connector 382"/>
              <p:cNvCxnSpPr/>
              <p:nvPr/>
            </p:nvCxnSpPr>
            <p:spPr bwMode="auto">
              <a:xfrm rot="5400000">
                <a:off x="5395556" y="2611430"/>
                <a:ext cx="872599" cy="1857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383"/>
              <p:cNvCxnSpPr/>
              <p:nvPr/>
            </p:nvCxnSpPr>
            <p:spPr bwMode="auto">
              <a:xfrm rot="5400000">
                <a:off x="4257338" y="2592864"/>
                <a:ext cx="872599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Arrow Connector 384"/>
              <p:cNvCxnSpPr/>
              <p:nvPr/>
            </p:nvCxnSpPr>
            <p:spPr bwMode="auto">
              <a:xfrm rot="10800000">
                <a:off x="4820828" y="2031244"/>
                <a:ext cx="885695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Arrow Connector 385"/>
              <p:cNvCxnSpPr/>
              <p:nvPr/>
            </p:nvCxnSpPr>
            <p:spPr bwMode="auto">
              <a:xfrm rot="10800000">
                <a:off x="5949763" y="2031244"/>
                <a:ext cx="907976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857" name="TextBox 108"/>
              <p:cNvSpPr txBox="1">
                <a:spLocks noChangeArrowheads="1"/>
              </p:cNvSpPr>
              <p:nvPr/>
            </p:nvSpPr>
            <p:spPr bwMode="auto">
              <a:xfrm>
                <a:off x="4993032" y="2382917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858" name="TextBox 109"/>
              <p:cNvSpPr txBox="1">
                <a:spLocks noChangeArrowheads="1"/>
              </p:cNvSpPr>
              <p:nvPr/>
            </p:nvSpPr>
            <p:spPr bwMode="auto">
              <a:xfrm>
                <a:off x="6130558" y="2389669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859" name="TextBox 110"/>
              <p:cNvSpPr txBox="1">
                <a:spLocks noChangeArrowheads="1"/>
              </p:cNvSpPr>
              <p:nvPr/>
            </p:nvSpPr>
            <p:spPr bwMode="auto">
              <a:xfrm>
                <a:off x="4997055" y="3525399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860" name="TextBox 111"/>
              <p:cNvSpPr txBox="1">
                <a:spLocks noChangeArrowheads="1"/>
              </p:cNvSpPr>
              <p:nvPr/>
            </p:nvSpPr>
            <p:spPr bwMode="auto">
              <a:xfrm>
                <a:off x="6134581" y="3532151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391" name="TextBox 114"/>
              <p:cNvSpPr txBox="1">
                <a:spLocks noChangeArrowheads="1"/>
              </p:cNvSpPr>
              <p:nvPr/>
            </p:nvSpPr>
            <p:spPr bwMode="auto">
              <a:xfrm rot="16200000">
                <a:off x="4690882" y="2653740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392" name="TextBox 116"/>
              <p:cNvSpPr txBox="1">
                <a:spLocks noChangeArrowheads="1"/>
              </p:cNvSpPr>
              <p:nvPr/>
            </p:nvSpPr>
            <p:spPr bwMode="auto">
              <a:xfrm rot="16200000">
                <a:off x="5832815" y="3795545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67863" name="TextBox 117"/>
              <p:cNvSpPr txBox="1">
                <a:spLocks noChangeArrowheads="1"/>
              </p:cNvSpPr>
              <p:nvPr/>
            </p:nvSpPr>
            <p:spPr bwMode="auto">
              <a:xfrm rot="16200000">
                <a:off x="5831858" y="2668156"/>
                <a:ext cx="512169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</p:grpSp>
        <p:grpSp>
          <p:nvGrpSpPr>
            <p:cNvPr id="4" name="Group 300"/>
            <p:cNvGrpSpPr>
              <a:grpSpLocks/>
            </p:cNvGrpSpPr>
            <p:nvPr/>
          </p:nvGrpSpPr>
          <p:grpSpPr bwMode="auto">
            <a:xfrm>
              <a:off x="6754814" y="1600199"/>
              <a:ext cx="1958976" cy="1951039"/>
              <a:chOff x="4571731" y="1904996"/>
              <a:chExt cx="2291292" cy="2281755"/>
            </a:xfrm>
          </p:grpSpPr>
          <p:sp>
            <p:nvSpPr>
              <p:cNvPr id="258" name="Rectangle 257"/>
              <p:cNvSpPr/>
              <p:nvPr/>
            </p:nvSpPr>
            <p:spPr bwMode="auto">
              <a:xfrm rot="5400000">
                <a:off x="6646714" y="3276079"/>
                <a:ext cx="20051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 rot="5400000">
                <a:off x="6596585" y="3526718"/>
                <a:ext cx="300768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 rot="5400000">
                <a:off x="6663423" y="3760650"/>
                <a:ext cx="167093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 rot="5400000">
                <a:off x="6571514" y="3889676"/>
                <a:ext cx="220935" cy="35836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 rot="5400000">
                <a:off x="6386764" y="3264937"/>
                <a:ext cx="220935" cy="27109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 rot="5400000">
                <a:off x="6344057" y="4020580"/>
                <a:ext cx="220935" cy="9655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 rot="5400000">
                <a:off x="6215936" y="3251940"/>
                <a:ext cx="220935" cy="29708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 rot="5400000">
                <a:off x="6181586" y="3954663"/>
                <a:ext cx="220935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 rot="5400000">
                <a:off x="5952273" y="3287218"/>
                <a:ext cx="22279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 rot="5400000">
                <a:off x="5953199" y="3509082"/>
                <a:ext cx="220935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 rot="5400000">
                <a:off x="5840876" y="3842340"/>
                <a:ext cx="44558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 rot="5400000">
                <a:off x="5961594" y="3279752"/>
                <a:ext cx="891165" cy="91168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 rot="5400000">
                <a:off x="6558524" y="2224317"/>
                <a:ext cx="382459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 rot="5400000">
                <a:off x="6598445" y="2384914"/>
                <a:ext cx="302625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 rot="5400000">
                <a:off x="6667138" y="2618844"/>
                <a:ext cx="165236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 rot="5400000">
                <a:off x="6606795" y="2781293"/>
                <a:ext cx="222791" cy="28966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 rot="5400000">
                <a:off x="6444324" y="2176978"/>
                <a:ext cx="222791" cy="16154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 rot="5400000">
                <a:off x="6379338" y="2843494"/>
                <a:ext cx="222791" cy="16525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 rot="5400000">
                <a:off x="6215937" y="2110133"/>
                <a:ext cx="222791" cy="2952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 rot="5400000">
                <a:off x="6182517" y="2811930"/>
                <a:ext cx="22279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 bwMode="auto">
              <a:xfrm rot="5400000">
                <a:off x="5955060" y="2367274"/>
                <a:ext cx="220934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 rot="5400000">
                <a:off x="5842735" y="2700533"/>
                <a:ext cx="44558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 rot="5400000">
                <a:off x="5953203" y="2144484"/>
                <a:ext cx="224648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 rot="5400000">
                <a:off x="5959739" y="2136092"/>
                <a:ext cx="891165" cy="91168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" name="TextBox 54"/>
              <p:cNvSpPr txBox="1">
                <a:spLocks noChangeArrowheads="1"/>
              </p:cNvSpPr>
              <p:nvPr/>
            </p:nvSpPr>
            <p:spPr bwMode="auto">
              <a:xfrm rot="16200000">
                <a:off x="4690592" y="3795546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 rot="5400000">
                <a:off x="5408238" y="3374478"/>
                <a:ext cx="39731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 rot="5400000">
                <a:off x="5554448" y="3624655"/>
                <a:ext cx="103967" cy="22931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 rot="5400000">
                <a:off x="5523350" y="3760650"/>
                <a:ext cx="167093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 rot="5400000">
                <a:off x="5553991" y="4012225"/>
                <a:ext cx="220935" cy="11326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 rot="5400000">
                <a:off x="5246690" y="3264937"/>
                <a:ext cx="220935" cy="27109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 rot="5400000">
                <a:off x="5325603" y="3897103"/>
                <a:ext cx="220935" cy="34350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 rot="5400000">
                <a:off x="5019232" y="3308571"/>
                <a:ext cx="220935" cy="18382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 rot="5400000">
                <a:off x="5040586" y="3955592"/>
                <a:ext cx="220935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 rot="5400000">
                <a:off x="4812199" y="3287218"/>
                <a:ext cx="22279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 rot="5400000">
                <a:off x="4813126" y="3509082"/>
                <a:ext cx="220935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 rot="5400000">
                <a:off x="4700803" y="3842340"/>
                <a:ext cx="445582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 rot="5400000">
                <a:off x="4821521" y="3279751"/>
                <a:ext cx="891165" cy="91169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 rot="5400000">
                <a:off x="5447231" y="2195540"/>
                <a:ext cx="324904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 rot="5400000">
                <a:off x="5520566" y="2447109"/>
                <a:ext cx="178233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 rot="5400000">
                <a:off x="5527065" y="2618844"/>
                <a:ext cx="165236" cy="22653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 rot="5400000">
                <a:off x="5541919" y="2856493"/>
                <a:ext cx="222791" cy="139259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 rot="5400000">
                <a:off x="5248549" y="2121274"/>
                <a:ext cx="222791" cy="27295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 rot="5400000">
                <a:off x="5314461" y="2768294"/>
                <a:ext cx="222791" cy="31565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 rot="5400000">
                <a:off x="5020162" y="2165839"/>
                <a:ext cx="222791" cy="18382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 rot="5400000">
                <a:off x="5042442" y="2811930"/>
                <a:ext cx="222791" cy="22838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 rot="5400000">
                <a:off x="4814985" y="2367274"/>
                <a:ext cx="220934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 rot="5400000">
                <a:off x="4702661" y="2700533"/>
                <a:ext cx="445582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 rot="5400000">
                <a:off x="4813128" y="2144484"/>
                <a:ext cx="224648" cy="22838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 rot="5400000">
                <a:off x="4819663" y="2136092"/>
                <a:ext cx="891165" cy="91168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Diamond 306"/>
              <p:cNvSpPr/>
              <p:nvPr/>
            </p:nvSpPr>
            <p:spPr bwMode="auto">
              <a:xfrm rot="5400000">
                <a:off x="5709035" y="3038432"/>
                <a:ext cx="250641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Diamond 307"/>
              <p:cNvSpPr/>
              <p:nvPr/>
            </p:nvSpPr>
            <p:spPr bwMode="auto">
              <a:xfrm rot="5400000">
                <a:off x="4573601" y="3037505"/>
                <a:ext cx="250641" cy="250669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9" name="Straight Arrow Connector 308"/>
              <p:cNvCxnSpPr/>
              <p:nvPr/>
            </p:nvCxnSpPr>
            <p:spPr bwMode="auto">
              <a:xfrm rot="5400000">
                <a:off x="5398056" y="3743024"/>
                <a:ext cx="872599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Arrow Connector 309"/>
              <p:cNvCxnSpPr/>
              <p:nvPr/>
            </p:nvCxnSpPr>
            <p:spPr bwMode="auto">
              <a:xfrm rot="5400000">
                <a:off x="4258910" y="3723531"/>
                <a:ext cx="872599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Arrow Connector 310"/>
              <p:cNvCxnSpPr/>
              <p:nvPr/>
            </p:nvCxnSpPr>
            <p:spPr bwMode="auto">
              <a:xfrm rot="10800000">
                <a:off x="4822400" y="3161911"/>
                <a:ext cx="887551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Arrow Connector 311"/>
              <p:cNvCxnSpPr/>
              <p:nvPr/>
            </p:nvCxnSpPr>
            <p:spPr bwMode="auto">
              <a:xfrm rot="10800000">
                <a:off x="5951333" y="3161911"/>
                <a:ext cx="907976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Diamond 312"/>
              <p:cNvSpPr/>
              <p:nvPr/>
            </p:nvSpPr>
            <p:spPr bwMode="auto">
              <a:xfrm rot="5400000">
                <a:off x="5706249" y="1906839"/>
                <a:ext cx="252497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Diamond 313"/>
              <p:cNvSpPr/>
              <p:nvPr/>
            </p:nvSpPr>
            <p:spPr bwMode="auto">
              <a:xfrm rot="5400000">
                <a:off x="4569888" y="1906840"/>
                <a:ext cx="252497" cy="248811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5" name="Straight Arrow Connector 314"/>
              <p:cNvCxnSpPr/>
              <p:nvPr/>
            </p:nvCxnSpPr>
            <p:spPr bwMode="auto">
              <a:xfrm rot="5400000">
                <a:off x="5395271" y="2611432"/>
                <a:ext cx="872599" cy="1856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Arrow Connector 315"/>
              <p:cNvCxnSpPr/>
              <p:nvPr/>
            </p:nvCxnSpPr>
            <p:spPr bwMode="auto">
              <a:xfrm rot="5400000">
                <a:off x="4257051" y="2592866"/>
                <a:ext cx="872599" cy="1857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Arrow Connector 316"/>
              <p:cNvCxnSpPr/>
              <p:nvPr/>
            </p:nvCxnSpPr>
            <p:spPr bwMode="auto">
              <a:xfrm rot="10800000">
                <a:off x="4820542" y="2031246"/>
                <a:ext cx="885693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/>
              <p:cNvCxnSpPr/>
              <p:nvPr/>
            </p:nvCxnSpPr>
            <p:spPr bwMode="auto">
              <a:xfrm rot="10800000">
                <a:off x="5949475" y="2031246"/>
                <a:ext cx="907975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789" name="TextBox 108"/>
              <p:cNvSpPr txBox="1">
                <a:spLocks noChangeArrowheads="1"/>
              </p:cNvSpPr>
              <p:nvPr/>
            </p:nvSpPr>
            <p:spPr bwMode="auto">
              <a:xfrm>
                <a:off x="4993028" y="2382918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790" name="TextBox 109"/>
              <p:cNvSpPr txBox="1">
                <a:spLocks noChangeArrowheads="1"/>
              </p:cNvSpPr>
              <p:nvPr/>
            </p:nvSpPr>
            <p:spPr bwMode="auto">
              <a:xfrm>
                <a:off x="6130554" y="2389672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791" name="TextBox 110"/>
              <p:cNvSpPr txBox="1">
                <a:spLocks noChangeArrowheads="1"/>
              </p:cNvSpPr>
              <p:nvPr/>
            </p:nvSpPr>
            <p:spPr bwMode="auto">
              <a:xfrm>
                <a:off x="4997052" y="3525402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792" name="TextBox 111"/>
              <p:cNvSpPr txBox="1">
                <a:spLocks noChangeArrowheads="1"/>
              </p:cNvSpPr>
              <p:nvPr/>
            </p:nvSpPr>
            <p:spPr bwMode="auto">
              <a:xfrm>
                <a:off x="6134577" y="3532154"/>
                <a:ext cx="549731" cy="467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323" name="TextBox 114"/>
              <p:cNvSpPr txBox="1">
                <a:spLocks noChangeArrowheads="1"/>
              </p:cNvSpPr>
              <p:nvPr/>
            </p:nvSpPr>
            <p:spPr bwMode="auto">
              <a:xfrm rot="16200000">
                <a:off x="4690593" y="2653741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324" name="TextBox 116"/>
              <p:cNvSpPr txBox="1">
                <a:spLocks noChangeArrowheads="1"/>
              </p:cNvSpPr>
              <p:nvPr/>
            </p:nvSpPr>
            <p:spPr bwMode="auto">
              <a:xfrm rot="16200000">
                <a:off x="5832525" y="3795546"/>
                <a:ext cx="512420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67795" name="TextBox 117"/>
              <p:cNvSpPr txBox="1">
                <a:spLocks noChangeArrowheads="1"/>
              </p:cNvSpPr>
              <p:nvPr/>
            </p:nvSpPr>
            <p:spPr bwMode="auto">
              <a:xfrm rot="16200000">
                <a:off x="5831853" y="2668157"/>
                <a:ext cx="512171" cy="26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</p:grpSp>
        <p:grpSp>
          <p:nvGrpSpPr>
            <p:cNvPr id="5" name="Group 441"/>
            <p:cNvGrpSpPr>
              <a:grpSpLocks/>
            </p:cNvGrpSpPr>
            <p:nvPr/>
          </p:nvGrpSpPr>
          <p:grpSpPr bwMode="auto">
            <a:xfrm>
              <a:off x="4800601" y="3554412"/>
              <a:ext cx="3913190" cy="1951039"/>
              <a:chOff x="4495786" y="4304794"/>
              <a:chExt cx="4348141" cy="2167671"/>
            </a:xfrm>
          </p:grpSpPr>
          <p:sp>
            <p:nvSpPr>
              <p:cNvPr id="122" name="Rectangle 121"/>
              <p:cNvSpPr/>
              <p:nvPr/>
            </p:nvSpPr>
            <p:spPr bwMode="auto">
              <a:xfrm rot="5400000">
                <a:off x="6467010" y="5607325"/>
                <a:ext cx="190487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 rot="5400000">
                <a:off x="6496112" y="5768710"/>
                <a:ext cx="13228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 rot="5400000">
                <a:off x="6406159" y="5990945"/>
                <a:ext cx="312187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 rot="5400000">
                <a:off x="6395571" y="6190243"/>
                <a:ext cx="209888" cy="340443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 rot="5400000">
                <a:off x="6258864" y="5635547"/>
                <a:ext cx="209888" cy="17992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 rot="5400000">
                <a:off x="6154792" y="6289906"/>
                <a:ext cx="209888" cy="14111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 rot="5400000">
                <a:off x="6042781" y="5599387"/>
                <a:ext cx="209888" cy="25224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 rot="5400000">
                <a:off x="6000446" y="6276678"/>
                <a:ext cx="209888" cy="167574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 rot="5400000">
                <a:off x="5807294" y="5617907"/>
                <a:ext cx="21165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 rot="5400000">
                <a:off x="5808176" y="5828677"/>
                <a:ext cx="209888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 rot="5400000">
                <a:off x="5701468" y="6145273"/>
                <a:ext cx="423304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 rot="5400000">
                <a:off x="5816146" y="5610820"/>
                <a:ext cx="846608" cy="86609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 rot="5400000">
                <a:off x="6410570" y="4580813"/>
                <a:ext cx="308659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 rot="5400000">
                <a:off x="6421153" y="4760717"/>
                <a:ext cx="287493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 rot="5400000">
                <a:off x="6486413" y="4982951"/>
                <a:ext cx="156976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 rot="5400000">
                <a:off x="6428205" y="5136396"/>
                <a:ext cx="211652" cy="27694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 rot="5400000">
                <a:off x="6221822" y="4510261"/>
                <a:ext cx="211652" cy="25930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 rot="5400000">
                <a:off x="6212120" y="5197253"/>
                <a:ext cx="211652" cy="155228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 rot="5400000">
                <a:off x="6004856" y="4552594"/>
                <a:ext cx="211652" cy="1746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 rot="5400000">
                <a:off x="6026024" y="5166383"/>
                <a:ext cx="21165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 rot="5400000">
                <a:off x="5809938" y="4743962"/>
                <a:ext cx="209889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 rot="5400000">
                <a:off x="5703231" y="5060558"/>
                <a:ext cx="423304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 rot="5400000">
                <a:off x="5808175" y="4532310"/>
                <a:ext cx="213415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 rot="5400000">
                <a:off x="5814383" y="4524338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TextBox 54"/>
              <p:cNvSpPr txBox="1">
                <a:spLocks noChangeArrowheads="1"/>
              </p:cNvSpPr>
              <p:nvPr/>
            </p:nvSpPr>
            <p:spPr bwMode="auto">
              <a:xfrm rot="16200000">
                <a:off x="4608703" y="6100820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 rot="5400000">
                <a:off x="5360133" y="5631136"/>
                <a:ext cx="238110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 rot="5400000">
                <a:off x="5394525" y="5834851"/>
                <a:ext cx="16932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 rot="5400000">
                <a:off x="5365424" y="6033275"/>
                <a:ext cx="227526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 rot="5400000">
                <a:off x="5428045" y="6305782"/>
                <a:ext cx="209888" cy="1093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 rot="5400000">
                <a:off x="5136993" y="5596740"/>
                <a:ext cx="209888" cy="25753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 rot="5400000">
                <a:off x="5211079" y="6198182"/>
                <a:ext cx="209888" cy="3245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 rot="5400000">
                <a:off x="4920908" y="5638194"/>
                <a:ext cx="209888" cy="17463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 rot="5400000">
                <a:off x="4941195" y="6252863"/>
                <a:ext cx="209888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 rot="5400000">
                <a:off x="4724228" y="5617907"/>
                <a:ext cx="211652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 rot="5400000">
                <a:off x="4725111" y="5828677"/>
                <a:ext cx="209888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 rot="5400000">
                <a:off x="4618402" y="6145273"/>
                <a:ext cx="423304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 rot="5400000">
                <a:off x="4733081" y="5610820"/>
                <a:ext cx="846608" cy="866099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 rot="5400000">
                <a:off x="5326622" y="4579931"/>
                <a:ext cx="308659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 bwMode="auto">
              <a:xfrm rot="5400000">
                <a:off x="5396291" y="4818922"/>
                <a:ext cx="16932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 rot="5400000">
                <a:off x="5402464" y="4982070"/>
                <a:ext cx="156976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 rot="5400000">
                <a:off x="5429809" y="5221066"/>
                <a:ext cx="211652" cy="10760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 rot="5400000">
                <a:off x="5137875" y="4511141"/>
                <a:ext cx="211652" cy="25753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 rot="5400000">
                <a:off x="5221661" y="5120520"/>
                <a:ext cx="211652" cy="30869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 rot="5400000">
                <a:off x="4921791" y="4552594"/>
                <a:ext cx="211652" cy="1746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 rot="5400000">
                <a:off x="4993230" y="5116111"/>
                <a:ext cx="211652" cy="31751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 rot="5400000">
                <a:off x="4726873" y="4743962"/>
                <a:ext cx="209889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 rot="5400000">
                <a:off x="4620166" y="5060558"/>
                <a:ext cx="423304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 rot="5400000">
                <a:off x="4725110" y="4532310"/>
                <a:ext cx="213415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 rot="5400000">
                <a:off x="4731317" y="4524338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Diamond 170"/>
              <p:cNvSpPr/>
              <p:nvPr/>
            </p:nvSpPr>
            <p:spPr bwMode="auto">
              <a:xfrm rot="5400000">
                <a:off x="5576218" y="5381562"/>
                <a:ext cx="238108" cy="236369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Diamond 171"/>
              <p:cNvSpPr/>
              <p:nvPr/>
            </p:nvSpPr>
            <p:spPr bwMode="auto">
              <a:xfrm rot="5400000">
                <a:off x="4497562" y="5380680"/>
                <a:ext cx="238108" cy="238133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3" name="Straight Arrow Connector 172"/>
              <p:cNvCxnSpPr/>
              <p:nvPr/>
            </p:nvCxnSpPr>
            <p:spPr bwMode="auto">
              <a:xfrm rot="5400000">
                <a:off x="5280786" y="6050924"/>
                <a:ext cx="828970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 bwMode="auto">
              <a:xfrm rot="5400000">
                <a:off x="4198602" y="6032404"/>
                <a:ext cx="828970" cy="1765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 bwMode="auto">
              <a:xfrm rot="10800000">
                <a:off x="4733919" y="5498865"/>
                <a:ext cx="843168" cy="176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 bwMode="auto">
              <a:xfrm rot="10800000">
                <a:off x="5806401" y="5498865"/>
                <a:ext cx="862571" cy="176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Diamond 176"/>
              <p:cNvSpPr/>
              <p:nvPr/>
            </p:nvSpPr>
            <p:spPr bwMode="auto">
              <a:xfrm rot="5400000">
                <a:off x="5573572" y="4306545"/>
                <a:ext cx="239872" cy="236369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Diamond 177"/>
              <p:cNvSpPr/>
              <p:nvPr/>
            </p:nvSpPr>
            <p:spPr bwMode="auto">
              <a:xfrm rot="5400000">
                <a:off x="4494035" y="4306545"/>
                <a:ext cx="239872" cy="236369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9" name="Straight Arrow Connector 178"/>
              <p:cNvCxnSpPr/>
              <p:nvPr/>
            </p:nvCxnSpPr>
            <p:spPr bwMode="auto">
              <a:xfrm rot="5400000">
                <a:off x="5278141" y="4975909"/>
                <a:ext cx="828970" cy="1765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 bwMode="auto">
              <a:xfrm rot="5400000">
                <a:off x="4196840" y="4958271"/>
                <a:ext cx="828970" cy="1763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 bwMode="auto">
              <a:xfrm rot="10800000">
                <a:off x="4732156" y="4424731"/>
                <a:ext cx="841405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 bwMode="auto">
              <a:xfrm rot="10800000">
                <a:off x="5804638" y="4424731"/>
                <a:ext cx="860808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653" name="TextBox 108"/>
              <p:cNvSpPr txBox="1">
                <a:spLocks noChangeArrowheads="1"/>
              </p:cNvSpPr>
              <p:nvPr/>
            </p:nvSpPr>
            <p:spPr bwMode="auto">
              <a:xfrm>
                <a:off x="4895764" y="4759318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654" name="TextBox 109"/>
              <p:cNvSpPr txBox="1">
                <a:spLocks noChangeArrowheads="1"/>
              </p:cNvSpPr>
              <p:nvPr/>
            </p:nvSpPr>
            <p:spPr bwMode="auto">
              <a:xfrm>
                <a:off x="5976412" y="4765734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655" name="TextBox 110"/>
              <p:cNvSpPr txBox="1">
                <a:spLocks noChangeArrowheads="1"/>
              </p:cNvSpPr>
              <p:nvPr/>
            </p:nvSpPr>
            <p:spPr bwMode="auto">
              <a:xfrm>
                <a:off x="4899586" y="5844676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656" name="TextBox 111"/>
              <p:cNvSpPr txBox="1">
                <a:spLocks noChangeArrowheads="1"/>
              </p:cNvSpPr>
              <p:nvPr/>
            </p:nvSpPr>
            <p:spPr bwMode="auto">
              <a:xfrm>
                <a:off x="5980233" y="5851091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187" name="TextBox 114"/>
              <p:cNvSpPr txBox="1">
                <a:spLocks noChangeArrowheads="1"/>
              </p:cNvSpPr>
              <p:nvPr/>
            </p:nvSpPr>
            <p:spPr bwMode="auto">
              <a:xfrm rot="16200000">
                <a:off x="4608703" y="5016104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188" name="TextBox 116"/>
              <p:cNvSpPr txBox="1">
                <a:spLocks noChangeArrowheads="1"/>
              </p:cNvSpPr>
              <p:nvPr/>
            </p:nvSpPr>
            <p:spPr bwMode="auto">
              <a:xfrm rot="16200000">
                <a:off x="5691769" y="6100820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67659" name="TextBox 117"/>
              <p:cNvSpPr txBox="1">
                <a:spLocks noChangeArrowheads="1"/>
              </p:cNvSpPr>
              <p:nvPr/>
            </p:nvSpPr>
            <p:spPr bwMode="auto">
              <a:xfrm rot="16200000">
                <a:off x="5692644" y="5030297"/>
                <a:ext cx="486563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 rot="5400000">
                <a:off x="8573173" y="5674349"/>
                <a:ext cx="322771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 rot="5400000">
                <a:off x="8656953" y="5911577"/>
                <a:ext cx="153447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 rot="5400000">
                <a:off x="8655190" y="6068551"/>
                <a:ext cx="158739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 rot="5400000">
                <a:off x="8566996" y="6190243"/>
                <a:ext cx="209888" cy="34044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 rot="5400000">
                <a:off x="8392364" y="5595859"/>
                <a:ext cx="209888" cy="25930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 rot="5400000">
                <a:off x="8350912" y="6314602"/>
                <a:ext cx="209888" cy="9172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 rot="5400000">
                <a:off x="8175399" y="5638193"/>
                <a:ext cx="209888" cy="1746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 rot="5400000">
                <a:off x="8196566" y="6251981"/>
                <a:ext cx="209888" cy="21696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 rot="5400000">
                <a:off x="7978718" y="5617908"/>
                <a:ext cx="21165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 rot="5400000">
                <a:off x="7979600" y="5828678"/>
                <a:ext cx="209888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 rot="5400000">
                <a:off x="7872892" y="6145274"/>
                <a:ext cx="423304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 rot="5400000">
                <a:off x="7987571" y="5610818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 rot="5400000">
                <a:off x="8581995" y="4580813"/>
                <a:ext cx="308659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 rot="5400000">
                <a:off x="8592579" y="4760717"/>
                <a:ext cx="287493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 rot="5400000">
                <a:off x="8657836" y="4982951"/>
                <a:ext cx="156976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 rot="5400000">
                <a:off x="8600513" y="5137279"/>
                <a:ext cx="211652" cy="27517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 rot="5400000">
                <a:off x="8393248" y="4510260"/>
                <a:ext cx="211652" cy="25930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 rot="5400000">
                <a:off x="8384428" y="5196371"/>
                <a:ext cx="211652" cy="15699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 rot="5400000">
                <a:off x="8176282" y="4552595"/>
                <a:ext cx="211652" cy="174631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 rot="5400000">
                <a:off x="8197449" y="5166384"/>
                <a:ext cx="21165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 rot="5400000">
                <a:off x="7981365" y="4743961"/>
                <a:ext cx="209889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 rot="5400000">
                <a:off x="7874658" y="5060557"/>
                <a:ext cx="423304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 rot="5400000">
                <a:off x="7979601" y="4532309"/>
                <a:ext cx="213415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 rot="5400000">
                <a:off x="7985810" y="4524339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TextBox 54"/>
              <p:cNvSpPr txBox="1">
                <a:spLocks noChangeArrowheads="1"/>
              </p:cNvSpPr>
              <p:nvPr/>
            </p:nvSpPr>
            <p:spPr bwMode="auto">
              <a:xfrm rot="16200000">
                <a:off x="6780127" y="6100820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 rot="5400000">
                <a:off x="7555371" y="5607326"/>
                <a:ext cx="190487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 rot="5400000">
                <a:off x="7507749" y="5845435"/>
                <a:ext cx="285730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 rot="5400000">
                <a:off x="7571244" y="6067669"/>
                <a:ext cx="158739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 rot="5400000">
                <a:off x="7600354" y="6306664"/>
                <a:ext cx="209888" cy="107600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 rot="5400000">
                <a:off x="7308420" y="5596740"/>
                <a:ext cx="209888" cy="25753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 rot="5400000">
                <a:off x="7384269" y="6198181"/>
                <a:ext cx="209888" cy="3245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 rot="5400000">
                <a:off x="7092336" y="5638193"/>
                <a:ext cx="209888" cy="17463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 rot="5400000">
                <a:off x="7113503" y="6251981"/>
                <a:ext cx="209888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 rot="5400000">
                <a:off x="6895654" y="5617908"/>
                <a:ext cx="21165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 rot="5400000">
                <a:off x="6896537" y="5828678"/>
                <a:ext cx="209888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 rot="5400000">
                <a:off x="6789828" y="6145274"/>
                <a:ext cx="423304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 rot="5400000">
                <a:off x="6905389" y="5609937"/>
                <a:ext cx="846608" cy="867864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 rot="5400000">
                <a:off x="7498932" y="4580813"/>
                <a:ext cx="308659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 rot="5400000">
                <a:off x="7568600" y="4819802"/>
                <a:ext cx="169322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 rot="5400000">
                <a:off x="7574773" y="4982951"/>
                <a:ext cx="156976" cy="2152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 rot="5400000">
                <a:off x="7601235" y="5221066"/>
                <a:ext cx="211652" cy="107602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 rot="5400000">
                <a:off x="7354278" y="4554357"/>
                <a:ext cx="211652" cy="171106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 rot="5400000">
                <a:off x="7385152" y="5112583"/>
                <a:ext cx="211652" cy="3245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 rot="5400000">
                <a:off x="7137312" y="4508496"/>
                <a:ext cx="211652" cy="262828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 rot="5400000">
                <a:off x="7114384" y="5166384"/>
                <a:ext cx="211652" cy="216965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 rot="5400000">
                <a:off x="6898300" y="4743961"/>
                <a:ext cx="209889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 rot="5400000">
                <a:off x="6791593" y="5060557"/>
                <a:ext cx="423304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 rot="5400000">
                <a:off x="6896537" y="4532309"/>
                <a:ext cx="213415" cy="216967"/>
              </a:xfrm>
              <a:prstGeom prst="rect">
                <a:avLst/>
              </a:prstGeom>
              <a:noFill/>
              <a:ln w="3175" cmpd="sng">
                <a:solidFill>
                  <a:schemeClr val="tx1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 rot="5400000">
                <a:off x="6902743" y="4524339"/>
                <a:ext cx="846608" cy="8661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Diamond 238"/>
              <p:cNvSpPr/>
              <p:nvPr/>
            </p:nvSpPr>
            <p:spPr bwMode="auto">
              <a:xfrm rot="5400000">
                <a:off x="7748527" y="5380678"/>
                <a:ext cx="238108" cy="238134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Diamond 239"/>
              <p:cNvSpPr/>
              <p:nvPr/>
            </p:nvSpPr>
            <p:spPr bwMode="auto">
              <a:xfrm rot="5400000">
                <a:off x="6668989" y="5380678"/>
                <a:ext cx="238108" cy="238134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1" name="Straight Arrow Connector 240"/>
              <p:cNvCxnSpPr/>
              <p:nvPr/>
            </p:nvCxnSpPr>
            <p:spPr bwMode="auto">
              <a:xfrm rot="5400000">
                <a:off x="7452213" y="6050924"/>
                <a:ext cx="828970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/>
              <p:cNvCxnSpPr/>
              <p:nvPr/>
            </p:nvCxnSpPr>
            <p:spPr bwMode="auto">
              <a:xfrm rot="5400000">
                <a:off x="6370910" y="6033287"/>
                <a:ext cx="828970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/>
              <p:cNvCxnSpPr/>
              <p:nvPr/>
            </p:nvCxnSpPr>
            <p:spPr bwMode="auto">
              <a:xfrm rot="10800000">
                <a:off x="6905345" y="5498865"/>
                <a:ext cx="843169" cy="176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 bwMode="auto">
              <a:xfrm rot="10800000">
                <a:off x="7977827" y="5498865"/>
                <a:ext cx="862573" cy="1764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Diamond 244"/>
              <p:cNvSpPr/>
              <p:nvPr/>
            </p:nvSpPr>
            <p:spPr bwMode="auto">
              <a:xfrm rot="5400000">
                <a:off x="7744999" y="4306545"/>
                <a:ext cx="239872" cy="236370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Diamond 245"/>
              <p:cNvSpPr/>
              <p:nvPr/>
            </p:nvSpPr>
            <p:spPr bwMode="auto">
              <a:xfrm rot="5400000">
                <a:off x="6666344" y="4305664"/>
                <a:ext cx="239872" cy="238133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7" name="Straight Arrow Connector 246"/>
              <p:cNvCxnSpPr/>
              <p:nvPr/>
            </p:nvCxnSpPr>
            <p:spPr bwMode="auto">
              <a:xfrm rot="5400000">
                <a:off x="7449569" y="4975909"/>
                <a:ext cx="828971" cy="1763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/>
              <p:nvPr/>
            </p:nvCxnSpPr>
            <p:spPr bwMode="auto">
              <a:xfrm rot="5400000">
                <a:off x="6368268" y="4958272"/>
                <a:ext cx="828971" cy="1765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 bwMode="auto">
              <a:xfrm rot="10800000">
                <a:off x="6903585" y="4424732"/>
                <a:ext cx="841405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/>
              <p:cNvCxnSpPr/>
              <p:nvPr/>
            </p:nvCxnSpPr>
            <p:spPr bwMode="auto">
              <a:xfrm rot="10800000">
                <a:off x="7976067" y="4424732"/>
                <a:ext cx="862572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721" name="TextBox 108"/>
              <p:cNvSpPr txBox="1">
                <a:spLocks noChangeArrowheads="1"/>
              </p:cNvSpPr>
              <p:nvPr/>
            </p:nvSpPr>
            <p:spPr bwMode="auto">
              <a:xfrm>
                <a:off x="7067462" y="4759320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722" name="TextBox 109"/>
              <p:cNvSpPr txBox="1">
                <a:spLocks noChangeArrowheads="1"/>
              </p:cNvSpPr>
              <p:nvPr/>
            </p:nvSpPr>
            <p:spPr bwMode="auto">
              <a:xfrm>
                <a:off x="8148111" y="4765736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723" name="TextBox 110"/>
              <p:cNvSpPr txBox="1">
                <a:spLocks noChangeArrowheads="1"/>
              </p:cNvSpPr>
              <p:nvPr/>
            </p:nvSpPr>
            <p:spPr bwMode="auto">
              <a:xfrm>
                <a:off x="7071284" y="5844678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67724" name="TextBox 111"/>
              <p:cNvSpPr txBox="1">
                <a:spLocks noChangeArrowheads="1"/>
              </p:cNvSpPr>
              <p:nvPr/>
            </p:nvSpPr>
            <p:spPr bwMode="auto">
              <a:xfrm>
                <a:off x="8151934" y="5851093"/>
                <a:ext cx="522242" cy="444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L1</a:t>
                </a:r>
              </a:p>
            </p:txBody>
          </p:sp>
          <p:sp>
            <p:nvSpPr>
              <p:cNvPr id="255" name="TextBox 114"/>
              <p:cNvSpPr txBox="1">
                <a:spLocks noChangeArrowheads="1"/>
              </p:cNvSpPr>
              <p:nvPr/>
            </p:nvSpPr>
            <p:spPr bwMode="auto">
              <a:xfrm rot="16200000">
                <a:off x="6780127" y="5016104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256" name="TextBox 116"/>
              <p:cNvSpPr txBox="1">
                <a:spLocks noChangeArrowheads="1"/>
              </p:cNvSpPr>
              <p:nvPr/>
            </p:nvSpPr>
            <p:spPr bwMode="auto">
              <a:xfrm rot="16200000">
                <a:off x="7864956" y="6100820"/>
                <a:ext cx="486800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900" dirty="0">
                    <a:latin typeface="Arial" pitchFamily="34" charset="0"/>
                    <a:ea typeface="+mn-ea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67727" name="TextBox 117"/>
              <p:cNvSpPr txBox="1">
                <a:spLocks noChangeArrowheads="1"/>
              </p:cNvSpPr>
              <p:nvPr/>
            </p:nvSpPr>
            <p:spPr bwMode="auto">
              <a:xfrm rot="16200000">
                <a:off x="7864338" y="5030297"/>
                <a:ext cx="486563" cy="256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9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</p:grpSp>
      </p:grpSp>
      <p:sp>
        <p:nvSpPr>
          <p:cNvPr id="319" name="Slide Number Placeholder 3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027-AD6C-4BDE-A572-E21ED07F2E4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GreenDroid Tile Floorplan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 dirty="0" smtClean="0"/>
          </a:p>
          <a:p>
            <a:r>
              <a:rPr lang="en-US" dirty="0" smtClean="0"/>
              <a:t>1.0 mm</a:t>
            </a:r>
            <a:r>
              <a:rPr lang="en-US" baseline="30000" dirty="0" smtClean="0"/>
              <a:t>2</a:t>
            </a:r>
            <a:r>
              <a:rPr lang="en-US" dirty="0" smtClean="0"/>
              <a:t> per tile</a:t>
            </a:r>
          </a:p>
          <a:p>
            <a:endParaRPr lang="en-US" dirty="0" smtClean="0"/>
          </a:p>
          <a:p>
            <a:r>
              <a:rPr lang="en-US" dirty="0" smtClean="0"/>
              <a:t>50% C-cores</a:t>
            </a:r>
          </a:p>
          <a:p>
            <a:r>
              <a:rPr lang="en-US" dirty="0" smtClean="0"/>
              <a:t>25% D-cache</a:t>
            </a:r>
          </a:p>
          <a:p>
            <a:r>
              <a:rPr lang="en-US" dirty="0" smtClean="0"/>
              <a:t>25% MIPS core, </a:t>
            </a:r>
            <a:br>
              <a:rPr lang="en-US" dirty="0" smtClean="0"/>
            </a:br>
            <a:r>
              <a:rPr lang="en-US" dirty="0" smtClean="0"/>
              <a:t>I-cache, and </a:t>
            </a:r>
            <a:br>
              <a:rPr lang="en-US" dirty="0" smtClean="0"/>
            </a:br>
            <a:r>
              <a:rPr lang="en-US" dirty="0" smtClean="0"/>
              <a:t>on-chip network</a:t>
            </a:r>
          </a:p>
          <a:p>
            <a:endParaRPr lang="en-US" dirty="0" smtClean="0"/>
          </a:p>
        </p:txBody>
      </p:sp>
      <p:grpSp>
        <p:nvGrpSpPr>
          <p:cNvPr id="69636" name="Group 48"/>
          <p:cNvGrpSpPr>
            <a:grpSpLocks/>
          </p:cNvGrpSpPr>
          <p:nvPr/>
        </p:nvGrpSpPr>
        <p:grpSpPr bwMode="auto">
          <a:xfrm>
            <a:off x="4648200" y="7162800"/>
            <a:ext cx="4267200" cy="153988"/>
            <a:chOff x="4648200" y="5943600"/>
            <a:chExt cx="4267200" cy="15398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4648200" y="6096000"/>
              <a:ext cx="4267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6706394" y="6019006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4648200" y="6019800"/>
              <a:ext cx="2133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6781800" y="5943600"/>
              <a:ext cx="2133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657600" y="1432222"/>
            <a:ext cx="5257800" cy="4816178"/>
            <a:chOff x="3657600" y="1143000"/>
            <a:chExt cx="5257800" cy="4816178"/>
          </a:xfrm>
        </p:grpSpPr>
        <p:grpSp>
          <p:nvGrpSpPr>
            <p:cNvPr id="69638" name="Group 49"/>
            <p:cNvGrpSpPr>
              <a:grpSpLocks/>
            </p:cNvGrpSpPr>
            <p:nvPr/>
          </p:nvGrpSpPr>
          <p:grpSpPr bwMode="auto">
            <a:xfrm>
              <a:off x="4648200" y="5497513"/>
              <a:ext cx="4267200" cy="461665"/>
              <a:chOff x="4648200" y="6107664"/>
              <a:chExt cx="4267200" cy="460972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7239000" y="6324825"/>
                <a:ext cx="1676400" cy="159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0800000" flipV="1">
                <a:off x="4648200" y="6324825"/>
                <a:ext cx="1676400" cy="159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44" name="TextBox 47"/>
              <p:cNvSpPr txBox="1">
                <a:spLocks noChangeArrowheads="1"/>
              </p:cNvSpPr>
              <p:nvPr/>
            </p:nvSpPr>
            <p:spPr bwMode="auto">
              <a:xfrm>
                <a:off x="6248400" y="6107664"/>
                <a:ext cx="1066800" cy="460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 mm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657600" y="1219200"/>
              <a:ext cx="1066800" cy="4191001"/>
              <a:chOff x="3657600" y="1676400"/>
              <a:chExt cx="1066800" cy="4191001"/>
            </a:xfrm>
          </p:grpSpPr>
          <p:cxnSp>
            <p:nvCxnSpPr>
              <p:cNvPr id="52" name="Straight Arrow Connector 51"/>
              <p:cNvCxnSpPr/>
              <p:nvPr/>
            </p:nvCxnSpPr>
            <p:spPr bwMode="auto">
              <a:xfrm rot="16200000">
                <a:off x="3347244" y="2551906"/>
                <a:ext cx="1752600" cy="1588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5400000" flipV="1">
                <a:off x="3345657" y="4990307"/>
                <a:ext cx="1752600" cy="1587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41" name="TextBox 53"/>
              <p:cNvSpPr txBox="1">
                <a:spLocks noChangeArrowheads="1"/>
              </p:cNvSpPr>
              <p:nvPr/>
            </p:nvSpPr>
            <p:spPr bwMode="auto">
              <a:xfrm>
                <a:off x="3657600" y="3505200"/>
                <a:ext cx="1066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 mm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648200" y="1143000"/>
              <a:ext cx="4254500" cy="4281488"/>
              <a:chOff x="4648200" y="1600200"/>
              <a:chExt cx="4254500" cy="4281488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648200" y="1627189"/>
                <a:ext cx="1066800" cy="582611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715000" y="1627188"/>
                <a:ext cx="1331913" cy="106362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6213475" y="1627188"/>
                <a:ext cx="1625600" cy="106362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7839075" y="1627188"/>
                <a:ext cx="1063625" cy="531812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648200" y="2209801"/>
                <a:ext cx="1063625" cy="1600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7839075" y="2159000"/>
                <a:ext cx="1063625" cy="159543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7839075" y="3082925"/>
                <a:ext cx="1063625" cy="173513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649788" y="3810000"/>
                <a:ext cx="1063625" cy="207168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713413" y="4818063"/>
                <a:ext cx="1063625" cy="106362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777038" y="4818063"/>
                <a:ext cx="2125662" cy="106362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55" name="TextBox 15"/>
              <p:cNvSpPr txBox="1">
                <a:spLocks noChangeArrowheads="1"/>
              </p:cNvSpPr>
              <p:nvPr/>
            </p:nvSpPr>
            <p:spPr bwMode="auto">
              <a:xfrm>
                <a:off x="4648200" y="1600200"/>
                <a:ext cx="109677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OCN</a:t>
                </a:r>
              </a:p>
            </p:txBody>
          </p:sp>
          <p:sp>
            <p:nvSpPr>
              <p:cNvPr id="69656" name="TextBox 16"/>
              <p:cNvSpPr txBox="1">
                <a:spLocks noChangeArrowheads="1"/>
              </p:cNvSpPr>
              <p:nvPr/>
            </p:nvSpPr>
            <p:spPr bwMode="auto">
              <a:xfrm>
                <a:off x="6060848" y="3429000"/>
                <a:ext cx="14829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D $</a:t>
                </a:r>
              </a:p>
            </p:txBody>
          </p:sp>
          <p:sp>
            <p:nvSpPr>
              <p:cNvPr id="69658" name="TextBox 18"/>
              <p:cNvSpPr txBox="1">
                <a:spLocks noChangeArrowheads="1"/>
              </p:cNvSpPr>
              <p:nvPr/>
            </p:nvSpPr>
            <p:spPr bwMode="auto">
              <a:xfrm rot="16200000">
                <a:off x="4552718" y="4507959"/>
                <a:ext cx="1266693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CPU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777038" y="4818063"/>
                <a:ext cx="1063625" cy="1063625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60" name="TextBox 20"/>
              <p:cNvSpPr txBox="1">
                <a:spLocks noChangeArrowheads="1"/>
              </p:cNvSpPr>
              <p:nvPr/>
            </p:nvSpPr>
            <p:spPr bwMode="auto">
              <a:xfrm>
                <a:off x="4800600" y="2644914"/>
                <a:ext cx="755336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I $</a:t>
                </a:r>
              </a:p>
            </p:txBody>
          </p:sp>
          <p:sp>
            <p:nvSpPr>
              <p:cNvPr id="69661" name="TextBox 21"/>
              <p:cNvSpPr txBox="1">
                <a:spLocks noChangeArrowheads="1"/>
              </p:cNvSpPr>
              <p:nvPr/>
            </p:nvSpPr>
            <p:spPr bwMode="auto">
              <a:xfrm>
                <a:off x="6150789" y="1887456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  <p:sp>
            <p:nvSpPr>
              <p:cNvPr id="69662" name="TextBox 22"/>
              <p:cNvSpPr txBox="1">
                <a:spLocks noChangeArrowheads="1"/>
              </p:cNvSpPr>
              <p:nvPr/>
            </p:nvSpPr>
            <p:spPr bwMode="auto">
              <a:xfrm>
                <a:off x="7014626" y="1887456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  <p:sp>
            <p:nvSpPr>
              <p:cNvPr id="69663" name="TextBox 23"/>
              <p:cNvSpPr txBox="1">
                <a:spLocks noChangeArrowheads="1"/>
              </p:cNvSpPr>
              <p:nvPr/>
            </p:nvSpPr>
            <p:spPr bwMode="auto">
              <a:xfrm>
                <a:off x="7900877" y="2349287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  <p:sp>
            <p:nvSpPr>
              <p:cNvPr id="69664" name="TextBox 24"/>
              <p:cNvSpPr txBox="1">
                <a:spLocks noChangeArrowheads="1"/>
              </p:cNvSpPr>
              <p:nvPr/>
            </p:nvSpPr>
            <p:spPr bwMode="auto">
              <a:xfrm>
                <a:off x="7900877" y="3972970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  <p:sp>
            <p:nvSpPr>
              <p:cNvPr id="69665" name="TextBox 25"/>
              <p:cNvSpPr txBox="1">
                <a:spLocks noChangeArrowheads="1"/>
              </p:cNvSpPr>
              <p:nvPr/>
            </p:nvSpPr>
            <p:spPr bwMode="auto">
              <a:xfrm>
                <a:off x="6838721" y="5057304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  <p:sp>
            <p:nvSpPr>
              <p:cNvPr id="69666" name="TextBox 26"/>
              <p:cNvSpPr txBox="1">
                <a:spLocks noChangeArrowheads="1"/>
              </p:cNvSpPr>
              <p:nvPr/>
            </p:nvSpPr>
            <p:spPr bwMode="auto">
              <a:xfrm>
                <a:off x="7900877" y="1601788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  <p:sp>
            <p:nvSpPr>
              <p:cNvPr id="69667" name="TextBox 27"/>
              <p:cNvSpPr txBox="1">
                <a:spLocks noChangeArrowheads="1"/>
              </p:cNvSpPr>
              <p:nvPr/>
            </p:nvSpPr>
            <p:spPr bwMode="auto">
              <a:xfrm>
                <a:off x="7900877" y="3125562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  <p:sp>
            <p:nvSpPr>
              <p:cNvPr id="69668" name="TextBox 28"/>
              <p:cNvSpPr txBox="1">
                <a:spLocks noChangeArrowheads="1"/>
              </p:cNvSpPr>
              <p:nvPr/>
            </p:nvSpPr>
            <p:spPr bwMode="auto">
              <a:xfrm>
                <a:off x="5486400" y="1885408"/>
                <a:ext cx="70884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</a:t>
                </a:r>
              </a:p>
            </p:txBody>
          </p:sp>
          <p:sp>
            <p:nvSpPr>
              <p:cNvPr id="69669" name="TextBox 29"/>
              <p:cNvSpPr txBox="1">
                <a:spLocks noChangeArrowheads="1"/>
              </p:cNvSpPr>
              <p:nvPr/>
            </p:nvSpPr>
            <p:spPr bwMode="auto">
              <a:xfrm>
                <a:off x="7900877" y="5057304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  <p:sp>
            <p:nvSpPr>
              <p:cNvPr id="43" name="TextBox 25"/>
              <p:cNvSpPr txBox="1">
                <a:spLocks noChangeArrowheads="1"/>
              </p:cNvSpPr>
              <p:nvPr/>
            </p:nvSpPr>
            <p:spPr bwMode="auto">
              <a:xfrm>
                <a:off x="5806739" y="5054025"/>
                <a:ext cx="82266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C </a:t>
                </a:r>
              </a:p>
            </p:txBody>
          </p:sp>
        </p:grpSp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027-AD6C-4BDE-A572-E21ED07F2E4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1" name="Rectangle 1032"/>
          <p:cNvSpPr>
            <a:spLocks noChangeArrowheads="1"/>
          </p:cNvSpPr>
          <p:nvPr/>
        </p:nvSpPr>
        <p:spPr bwMode="auto">
          <a:xfrm>
            <a:off x="5638800" y="2438400"/>
            <a:ext cx="2286000" cy="2286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Rectangle 1032"/>
          <p:cNvSpPr>
            <a:spLocks noChangeArrowheads="1"/>
          </p:cNvSpPr>
          <p:nvPr/>
        </p:nvSpPr>
        <p:spPr bwMode="auto">
          <a:xfrm>
            <a:off x="4572000" y="1371600"/>
            <a:ext cx="1219200" cy="4419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5638800" y="1371600"/>
            <a:ext cx="3352800" cy="4419600"/>
            <a:chOff x="5638800" y="1371600"/>
            <a:chExt cx="3352800" cy="4419600"/>
          </a:xfrm>
        </p:grpSpPr>
        <p:sp>
          <p:nvSpPr>
            <p:cNvPr id="48" name="Rectangle 1032"/>
            <p:cNvSpPr>
              <a:spLocks noChangeArrowheads="1"/>
            </p:cNvSpPr>
            <p:nvPr/>
          </p:nvSpPr>
          <p:spPr bwMode="auto">
            <a:xfrm>
              <a:off x="5638800" y="4572000"/>
              <a:ext cx="3352800" cy="12192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638800" y="1371600"/>
              <a:ext cx="3352800" cy="3200403"/>
              <a:chOff x="5638800" y="1371600"/>
              <a:chExt cx="3352800" cy="3200403"/>
            </a:xfrm>
          </p:grpSpPr>
          <p:sp>
            <p:nvSpPr>
              <p:cNvPr id="55" name="L-Shape 54"/>
              <p:cNvSpPr/>
              <p:nvPr/>
            </p:nvSpPr>
            <p:spPr bwMode="auto">
              <a:xfrm rot="10800000">
                <a:off x="5638800" y="1371600"/>
                <a:ext cx="3352800" cy="3200400"/>
              </a:xfrm>
              <a:prstGeom prst="corner">
                <a:avLst>
                  <a:gd name="adj1" fmla="val 38732"/>
                  <a:gd name="adj2" fmla="val 38990"/>
                </a:avLst>
              </a:prstGeom>
              <a:noFill/>
              <a:ln w="38100" cap="flat" cmpd="sng" algn="ctr">
                <a:solidFill>
                  <a:srgbClr val="FF66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7762875" y="4570095"/>
                <a:ext cx="1209675" cy="190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GreenDroid Tile Skeleton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8915400" cy="4572000"/>
          </a:xfrm>
        </p:spPr>
        <p:txBody>
          <a:bodyPr/>
          <a:lstStyle/>
          <a:p>
            <a:r>
              <a:rPr lang="en-US" dirty="0" smtClean="0"/>
              <a:t>45 nm process</a:t>
            </a:r>
          </a:p>
          <a:p>
            <a:r>
              <a:rPr lang="en-US" dirty="0" smtClean="0"/>
              <a:t>1.5 GHz</a:t>
            </a:r>
          </a:p>
          <a:p>
            <a:r>
              <a:rPr lang="en-US" dirty="0" smtClean="0"/>
              <a:t>~30k instances</a:t>
            </a:r>
          </a:p>
          <a:p>
            <a:endParaRPr lang="en-US" dirty="0" smtClean="0"/>
          </a:p>
          <a:p>
            <a:r>
              <a:rPr lang="en-US" dirty="0" smtClean="0"/>
              <a:t>Blank space is filled with</a:t>
            </a:r>
            <a:br>
              <a:rPr lang="en-US" dirty="0" smtClean="0"/>
            </a:br>
            <a:r>
              <a:rPr lang="en-US" dirty="0" smtClean="0"/>
              <a:t>a collection of c-cores</a:t>
            </a:r>
          </a:p>
          <a:p>
            <a:r>
              <a:rPr lang="en-US" dirty="0" smtClean="0"/>
              <a:t>Each tile contains</a:t>
            </a:r>
            <a:br>
              <a:rPr lang="en-US" dirty="0" smtClean="0"/>
            </a:br>
            <a:r>
              <a:rPr lang="en-US" dirty="0" smtClean="0"/>
              <a:t>different c-cores</a:t>
            </a:r>
          </a:p>
        </p:txBody>
      </p:sp>
      <p:pic>
        <p:nvPicPr>
          <p:cNvPr id="70660" name="Content Placeholder 5" descr="floorplan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334" t="788" r="2314" b="2530"/>
          <a:stretch>
            <a:fillRect/>
          </a:stretch>
        </p:blipFill>
        <p:spPr>
          <a:xfrm>
            <a:off x="4625023" y="1447800"/>
            <a:ext cx="4373721" cy="4343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027-AD6C-4BDE-A572-E21ED07F2E4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648200" y="1432222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OCN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060848" y="3261022"/>
            <a:ext cx="1482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D $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 rot="16200000">
            <a:off x="4552718" y="4339981"/>
            <a:ext cx="12666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CPU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4800600" y="2476936"/>
            <a:ext cx="755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I $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6172200" y="1701225"/>
            <a:ext cx="2016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C-cores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38800" y="1371600"/>
            <a:ext cx="3352800" cy="4419600"/>
            <a:chOff x="5638800" y="1371600"/>
            <a:chExt cx="3352800" cy="4419600"/>
          </a:xfrm>
        </p:grpSpPr>
        <p:sp>
          <p:nvSpPr>
            <p:cNvPr id="12" name="Rectangle 1032"/>
            <p:cNvSpPr>
              <a:spLocks noChangeArrowheads="1"/>
            </p:cNvSpPr>
            <p:nvPr/>
          </p:nvSpPr>
          <p:spPr bwMode="auto">
            <a:xfrm>
              <a:off x="5638800" y="4572000"/>
              <a:ext cx="3352800" cy="12192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" name="Group 77"/>
            <p:cNvGrpSpPr/>
            <p:nvPr/>
          </p:nvGrpSpPr>
          <p:grpSpPr>
            <a:xfrm>
              <a:off x="5638800" y="1371600"/>
              <a:ext cx="3352800" cy="3200403"/>
              <a:chOff x="5638800" y="1371600"/>
              <a:chExt cx="3352800" cy="3200403"/>
            </a:xfrm>
          </p:grpSpPr>
          <p:sp>
            <p:nvSpPr>
              <p:cNvPr id="14" name="L-Shape 13"/>
              <p:cNvSpPr/>
              <p:nvPr/>
            </p:nvSpPr>
            <p:spPr bwMode="auto">
              <a:xfrm rot="10800000">
                <a:off x="5638800" y="1371600"/>
                <a:ext cx="3352800" cy="3200400"/>
              </a:xfrm>
              <a:prstGeom prst="corner">
                <a:avLst>
                  <a:gd name="adj1" fmla="val 38732"/>
                  <a:gd name="adj2" fmla="val 38990"/>
                </a:avLst>
              </a:prstGeom>
              <a:noFill/>
              <a:ln w="38100" cap="flat" cmpd="sng" algn="ctr">
                <a:solidFill>
                  <a:srgbClr val="FF66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7762875" y="4570095"/>
                <a:ext cx="1209675" cy="190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97A99-8164-454A-9AE3-116C3D6B9FA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1507" name="Rectangle 20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1508" name="Rectangle 205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Utilization wall and dark silicon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GreenDroid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Conservation cores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GreenDroid energy savings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4BCD4-24A8-45D1-B6E3-B27A026911E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9939" name="Rectangle 104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Constructing a C-core</a:t>
            </a:r>
          </a:p>
        </p:txBody>
      </p:sp>
      <p:sp>
        <p:nvSpPr>
          <p:cNvPr id="39940" name="Rectangle 104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524000"/>
            <a:ext cx="4876800" cy="4572000"/>
          </a:xfrm>
        </p:spPr>
        <p:txBody>
          <a:bodyPr/>
          <a:lstStyle/>
          <a:p>
            <a:r>
              <a:rPr lang="en-US" sz="2400" dirty="0" smtClean="0"/>
              <a:t>C-cores start with source code</a:t>
            </a:r>
          </a:p>
          <a:p>
            <a:pPr lvl="1"/>
            <a:r>
              <a:rPr lang="en-US" sz="2000" dirty="0" smtClean="0"/>
              <a:t>Can be irregular, integer programs</a:t>
            </a:r>
          </a:p>
          <a:p>
            <a:pPr lvl="1"/>
            <a:r>
              <a:rPr lang="en-US" sz="2000" dirty="0" smtClean="0"/>
              <a:t>Parallelism-agnostic</a:t>
            </a:r>
          </a:p>
          <a:p>
            <a:endParaRPr lang="en-US" sz="2400" dirty="0" smtClean="0"/>
          </a:p>
          <a:p>
            <a:r>
              <a:rPr lang="en-US" sz="2400" dirty="0" smtClean="0"/>
              <a:t>Supports almost all of C:</a:t>
            </a:r>
          </a:p>
          <a:p>
            <a:pPr lvl="1"/>
            <a:r>
              <a:rPr lang="en-US" sz="2000" dirty="0" smtClean="0"/>
              <a:t>Complex control flow</a:t>
            </a:r>
            <a:br>
              <a:rPr lang="en-US" sz="2000" dirty="0" smtClean="0"/>
            </a:br>
            <a:r>
              <a:rPr lang="en-US" sz="2000" dirty="0" smtClean="0"/>
              <a:t>e.g., goto, switch, function calls</a:t>
            </a:r>
          </a:p>
          <a:p>
            <a:pPr lvl="1"/>
            <a:r>
              <a:rPr lang="en-US" sz="2000" dirty="0" smtClean="0"/>
              <a:t>Arbitrary memory structures</a:t>
            </a:r>
            <a:br>
              <a:rPr lang="en-US" sz="2000" dirty="0" smtClean="0"/>
            </a:br>
            <a:r>
              <a:rPr lang="en-US" sz="2000" dirty="0" smtClean="0"/>
              <a:t>e.g., pointers, structs, stack, heap</a:t>
            </a:r>
          </a:p>
          <a:p>
            <a:pPr lvl="1"/>
            <a:r>
              <a:rPr lang="en-US" sz="2000" dirty="0" smtClean="0"/>
              <a:t>Arbitrary operators</a:t>
            </a:r>
            <a:br>
              <a:rPr lang="en-US" sz="2000" dirty="0" smtClean="0"/>
            </a:br>
            <a:r>
              <a:rPr lang="en-US" sz="2000" dirty="0" smtClean="0"/>
              <a:t>e.g., floating point, divide</a:t>
            </a:r>
          </a:p>
          <a:p>
            <a:pPr lvl="1"/>
            <a:r>
              <a:rPr lang="en-US" sz="2000" dirty="0" smtClean="0"/>
              <a:t>Memory coherent with host CPU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2157948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sumArray(int *a, int n)</a:t>
            </a:r>
          </a:p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  int i = 0;</a:t>
            </a:r>
          </a:p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  int sum = 0;</a:t>
            </a:r>
          </a:p>
          <a:p>
            <a:pPr algn="l"/>
            <a:endParaRPr lang="en-US" sz="2000" b="1" spc="-15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  for (i = 0; i &lt; n; i++) {</a:t>
            </a:r>
          </a:p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    sum += a[i];</a:t>
            </a:r>
          </a:p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algn="l"/>
            <a:endParaRPr lang="en-US" sz="2000" b="1" spc="-15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  return sum;</a:t>
            </a:r>
          </a:p>
          <a:p>
            <a:pPr algn="l"/>
            <a:r>
              <a:rPr lang="en-US" sz="2000" b="1" spc="-15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/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C135F5-27D9-4DF7-BB12-FAD01AD7AF82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1987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Constructing a C-core</a:t>
            </a:r>
          </a:p>
        </p:txBody>
      </p:sp>
      <p:sp>
        <p:nvSpPr>
          <p:cNvPr id="41988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524000"/>
            <a:ext cx="4648200" cy="2590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Compilation</a:t>
            </a:r>
          </a:p>
          <a:p>
            <a:pPr lvl="1" eaLnBrk="1" hangingPunct="1"/>
            <a:r>
              <a:rPr lang="en-US" sz="2000" dirty="0" smtClean="0"/>
              <a:t>C-core selection</a:t>
            </a:r>
          </a:p>
          <a:p>
            <a:pPr lvl="1" eaLnBrk="1" hangingPunct="1"/>
            <a:r>
              <a:rPr lang="en-US" sz="2000" dirty="0" smtClean="0"/>
              <a:t>SSA, infinite register,</a:t>
            </a:r>
            <a:br>
              <a:rPr lang="en-US" sz="2000" dirty="0" smtClean="0"/>
            </a:br>
            <a:r>
              <a:rPr lang="en-US" sz="2000" dirty="0" smtClean="0"/>
              <a:t>3-address code</a:t>
            </a:r>
          </a:p>
          <a:p>
            <a:pPr lvl="1" eaLnBrk="1" hangingPunct="1"/>
            <a:r>
              <a:rPr lang="en-US" sz="2000" dirty="0" smtClean="0"/>
              <a:t>Direct mapping from</a:t>
            </a:r>
            <a:br>
              <a:rPr lang="en-US" sz="2000" dirty="0" smtClean="0"/>
            </a:br>
            <a:r>
              <a:rPr lang="en-US" sz="2000" dirty="0" smtClean="0"/>
              <a:t>CFG and DFG</a:t>
            </a:r>
          </a:p>
          <a:p>
            <a:pPr lvl="1" eaLnBrk="1" hangingPunct="1"/>
            <a:r>
              <a:rPr lang="en-US" sz="2000" dirty="0" smtClean="0"/>
              <a:t>Scan chain insertion</a:t>
            </a:r>
          </a:p>
          <a:p>
            <a:pPr lvl="1" eaLnBrk="1" hangingPunct="1"/>
            <a:endParaRPr lang="en-US" sz="20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3429000" y="1295401"/>
            <a:ext cx="5562600" cy="2660650"/>
            <a:chOff x="3429000" y="1295401"/>
            <a:chExt cx="5562600" cy="2660650"/>
          </a:xfrm>
        </p:grpSpPr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8886" y="1295401"/>
              <a:ext cx="5512714" cy="266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3429000" y="2895600"/>
              <a:ext cx="457200" cy="60960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3810000"/>
            <a:ext cx="8915400" cy="3048000"/>
            <a:chOff x="228600" y="3810000"/>
            <a:chExt cx="8915400" cy="3048000"/>
          </a:xfrm>
        </p:grpSpPr>
        <p:sp>
          <p:nvSpPr>
            <p:cNvPr id="41996" name="Rectangle 19"/>
            <p:cNvSpPr>
              <a:spLocks noChangeArrowheads="1"/>
            </p:cNvSpPr>
            <p:nvPr/>
          </p:nvSpPr>
          <p:spPr bwMode="auto">
            <a:xfrm>
              <a:off x="228600" y="3810000"/>
              <a:ext cx="4281488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charset="2"/>
                <a:buChar char="n"/>
              </a:pPr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marL="342900" indent="-342900" algn="l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" charset="2"/>
                <a:buChar char="n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Verilog </a:t>
              </a:r>
              <a:r>
                <a:rPr lang="en-US" dirty="0" smtClean="0">
                  <a:latin typeface="Arial" pitchFamily="34" charset="0"/>
                  <a:cs typeface="Arial" pitchFamily="34" charset="0"/>
                  <a:sym typeface="Wingdings" charset="2"/>
                </a:rPr>
                <a:t>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Place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&amp;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Route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marL="742950" lvl="1" indent="-285750" algn="l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45 nm process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  <a:p>
              <a:pPr marL="742950" lvl="1" indent="-285750" algn="l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–"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Synopsys CAD flow</a:t>
              </a:r>
            </a:p>
            <a:p>
              <a:pPr marL="1143000" lvl="2" indent="-228600" algn="l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Synthesis</a:t>
              </a:r>
            </a:p>
            <a:p>
              <a:pPr marL="1143000" lvl="2" indent="-228600" algn="l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Placement</a:t>
              </a:r>
            </a:p>
            <a:p>
              <a:pPr marL="1143000" lvl="2" indent="-228600" algn="l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Clock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tree generation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  <a:p>
              <a:pPr marL="1143000" lvl="2" indent="-228600" algn="l" eaLnBrk="0" hangingPunct="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800" dirty="0">
                  <a:latin typeface="Arial" pitchFamily="34" charset="0"/>
                  <a:cs typeface="Arial" pitchFamily="34" charset="0"/>
                </a:rPr>
                <a:t>Routing</a:t>
              </a:r>
            </a:p>
          </p:txBody>
        </p:sp>
        <p:sp>
          <p:nvSpPr>
            <p:cNvPr id="41994" name="AutoShape 9"/>
            <p:cNvSpPr>
              <a:spLocks noChangeArrowheads="1"/>
            </p:cNvSpPr>
            <p:nvPr/>
          </p:nvSpPr>
          <p:spPr bwMode="auto">
            <a:xfrm>
              <a:off x="5486400" y="4038600"/>
              <a:ext cx="5334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648200" y="4418667"/>
              <a:ext cx="4495800" cy="2214571"/>
              <a:chOff x="4343400" y="4418667"/>
              <a:chExt cx="4495800" cy="2214571"/>
            </a:xfrm>
          </p:grpSpPr>
          <p:pic>
            <p:nvPicPr>
              <p:cNvPr id="41995" name="Picture 15" descr="C:\Documents and Settings\John Sampson\Desktop\sumArray_colormap.png"/>
              <p:cNvPicPr>
                <a:picLocks noChangeAspect="1" noChangeArrowheads="1"/>
              </p:cNvPicPr>
              <p:nvPr/>
            </p:nvPicPr>
            <p:blipFill>
              <a:blip r:embed="rId4">
                <a:lum bright="30000" contrast="15000"/>
              </a:blip>
              <a:srcRect/>
              <a:stretch>
                <a:fillRect/>
              </a:stretch>
            </p:blipFill>
            <p:spPr bwMode="auto">
              <a:xfrm>
                <a:off x="4343400" y="4418667"/>
                <a:ext cx="2209800" cy="2214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629400" y="4563070"/>
                <a:ext cx="2209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0.01 mm</a:t>
                </a:r>
                <a:r>
                  <a:rPr lang="en-US" sz="1600" baseline="30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, 1.4 GHz</a:t>
                </a:r>
              </a:p>
            </p:txBody>
          </p:sp>
        </p:grpSp>
      </p:grpSp>
      <p:sp>
        <p:nvSpPr>
          <p:cNvPr id="14" name="Rectangle 1032"/>
          <p:cNvSpPr>
            <a:spLocks noChangeArrowheads="1"/>
          </p:cNvSpPr>
          <p:nvPr/>
        </p:nvSpPr>
        <p:spPr bwMode="auto">
          <a:xfrm>
            <a:off x="4267200" y="1219200"/>
            <a:ext cx="2819400" cy="24384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032"/>
          <p:cNvSpPr>
            <a:spLocks noChangeArrowheads="1"/>
          </p:cNvSpPr>
          <p:nvPr/>
        </p:nvSpPr>
        <p:spPr bwMode="auto">
          <a:xfrm>
            <a:off x="7315200" y="1219200"/>
            <a:ext cx="1752600" cy="25908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1032"/>
          <p:cNvSpPr>
            <a:spLocks noChangeArrowheads="1"/>
          </p:cNvSpPr>
          <p:nvPr/>
        </p:nvSpPr>
        <p:spPr bwMode="auto">
          <a:xfrm>
            <a:off x="4572000" y="4343400"/>
            <a:ext cx="4267200" cy="23622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3429000" y="2057400"/>
            <a:ext cx="3733800" cy="4572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9" grpId="2" animBg="1"/>
      <p:bldP spid="19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C-cores Experimental Data</a:t>
            </a:r>
          </a:p>
        </p:txBody>
      </p:sp>
      <p:sp>
        <p:nvSpPr>
          <p:cNvPr id="48132" name="Rectangle 9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16963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We automatically built 21 c-cores for 9 "hard" applications</a:t>
            </a:r>
          </a:p>
          <a:p>
            <a:pPr eaLnBrk="1" hangingPunct="1"/>
            <a:endParaRPr lang="en-US" dirty="0" smtClean="0"/>
          </a:p>
          <a:p>
            <a:pPr marL="461963" lvl="1" eaLnBrk="1" hangingPunct="1"/>
            <a:r>
              <a:rPr lang="en-US" dirty="0" smtClean="0"/>
              <a:t>45 nm TSMC</a:t>
            </a:r>
          </a:p>
          <a:p>
            <a:pPr marL="461963" lvl="1" eaLnBrk="1" hangingPunct="1"/>
            <a:endParaRPr lang="en-US" dirty="0" smtClean="0"/>
          </a:p>
          <a:p>
            <a:pPr marL="461963" lvl="1" eaLnBrk="1" hangingPunct="1"/>
            <a:r>
              <a:rPr lang="en-US" dirty="0" smtClean="0"/>
              <a:t>Vary in size from</a:t>
            </a:r>
            <a:br>
              <a:rPr lang="en-US" dirty="0" smtClean="0"/>
            </a:br>
            <a:r>
              <a:rPr lang="en-US" dirty="0" smtClean="0"/>
              <a:t>0.10 to 0.25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mm</a:t>
            </a:r>
            <a:r>
              <a:rPr lang="en-US" baseline="30000" dirty="0" smtClean="0"/>
              <a:t>2</a:t>
            </a:r>
          </a:p>
          <a:p>
            <a:pPr marL="461963" lvl="4" indent="-285750" eaLnBrk="1" hangingPunct="1"/>
            <a:endParaRPr lang="en-US" dirty="0" smtClean="0"/>
          </a:p>
          <a:p>
            <a:pPr marL="461963" lvl="1" eaLnBrk="1" hangingPunct="1"/>
            <a:r>
              <a:rPr lang="en-US" dirty="0" smtClean="0"/>
              <a:t>Frequencies from</a:t>
            </a:r>
            <a:br>
              <a:rPr lang="en-US" dirty="0" smtClean="0"/>
            </a:br>
            <a:r>
              <a:rPr lang="en-US" dirty="0" smtClean="0"/>
              <a:t>1.0 to 1.4 GHz</a:t>
            </a:r>
          </a:p>
        </p:txBody>
      </p:sp>
      <p:sp>
        <p:nvSpPr>
          <p:cNvPr id="481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E40A2E-EF91-4FD4-868D-AB331024CC62}" type="slidenum">
              <a:rPr lang="en-US"/>
              <a:pPr/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33800" y="2316480"/>
          <a:ext cx="502412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443"/>
                <a:gridCol w="1097280"/>
                <a:gridCol w="889317"/>
                <a:gridCol w="1402080"/>
              </a:tblGrid>
              <a:tr h="5113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Application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  <a:b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C-cores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Area</a:t>
                      </a:r>
                      <a:b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(mm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b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(MHz)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bzip2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0.18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1235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cjpeg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0.18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1451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djpeg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0.21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1460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mcf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0.17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1407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radix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1364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sat solver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0.20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1275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twolf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1426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viterbi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0.12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1264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1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vpr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0.24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1074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03935F-3AD0-4C79-836D-A5807763F3D4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C-core Energy Efficiency:</a:t>
            </a:r>
            <a:br>
              <a:rPr lang="en-US" dirty="0" smtClean="0"/>
            </a:br>
            <a:r>
              <a:rPr lang="en-US" dirty="0" smtClean="0"/>
              <a:t>Non-cache Operations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ph type="chart" idx="4294967295"/>
          </p:nvPr>
        </p:nvGraphicFramePr>
        <p:xfrm>
          <a:off x="228600" y="1454150"/>
          <a:ext cx="8632825" cy="4000500"/>
        </p:xfrm>
        <a:graphic>
          <a:graphicData uri="http://schemas.openxmlformats.org/presentationml/2006/ole">
            <p:oleObj spid="_x0000_s135170" name="Chart" r:id="rId4" imgW="11658600" imgH="5410200" progId="MSGraph.Chart.8">
              <p:embed followColorScheme="full"/>
            </p:oleObj>
          </a:graphicData>
        </a:graphic>
      </p:graphicFrame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486400"/>
            <a:ext cx="8763000" cy="1371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Up to 18x more energy-efficient (13.7x on average),</a:t>
            </a:r>
            <a:br>
              <a:rPr lang="en-US" sz="2400" dirty="0" smtClean="0"/>
            </a:br>
            <a:r>
              <a:rPr lang="en-US" sz="2400" dirty="0" smtClean="0"/>
              <a:t>compared to running on the MIPS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3124200" y="1600200"/>
          <a:ext cx="67437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-914400" y="1600200"/>
          <a:ext cx="67437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 energy savings come from?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7B75-60FB-4192-871B-97B13C2ABB2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MIPS baseline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91 pJ/instr.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791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C-cores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8 pJ/instr.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ie 11"/>
          <p:cNvSpPr/>
          <p:nvPr/>
        </p:nvSpPr>
        <p:spPr bwMode="auto">
          <a:xfrm>
            <a:off x="621175" y="2015925"/>
            <a:ext cx="3657600" cy="3657600"/>
          </a:xfrm>
          <a:prstGeom prst="pie">
            <a:avLst>
              <a:gd name="adj1" fmla="val 4102486"/>
              <a:gd name="adj2" fmla="val 16200000"/>
            </a:avLst>
          </a:prstGeom>
          <a:noFill/>
          <a:ln w="635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Pie 12"/>
          <p:cNvSpPr/>
          <p:nvPr/>
        </p:nvSpPr>
        <p:spPr bwMode="auto">
          <a:xfrm>
            <a:off x="609600" y="2011100"/>
            <a:ext cx="3657600" cy="3657600"/>
          </a:xfrm>
          <a:prstGeom prst="pie">
            <a:avLst>
              <a:gd name="adj1" fmla="val 17391525"/>
              <a:gd name="adj2" fmla="val 4043059"/>
            </a:avLst>
          </a:prstGeom>
          <a:noFill/>
          <a:ln w="635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Pie 13"/>
          <p:cNvSpPr/>
          <p:nvPr/>
        </p:nvSpPr>
        <p:spPr bwMode="auto">
          <a:xfrm>
            <a:off x="4648200" y="1999525"/>
            <a:ext cx="3657600" cy="3657600"/>
          </a:xfrm>
          <a:prstGeom prst="pie">
            <a:avLst>
              <a:gd name="adj1" fmla="val 17401456"/>
              <a:gd name="adj2" fmla="val 18130449"/>
            </a:avLst>
          </a:prstGeom>
          <a:noFill/>
          <a:ln w="635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Supporting Software Changes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Software may change – HW must remain usable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C-cores unaffected by changes to cold regions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Can support any changes, through </a:t>
            </a:r>
            <a:r>
              <a:rPr lang="en-US" i="1" dirty="0" smtClean="0"/>
              <a:t>patching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Arbitrary insertion of code – software exception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Changes to program constants – configurable registers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Changes to </a:t>
            </a:r>
            <a:r>
              <a:rPr lang="en-US" dirty="0" smtClean="0"/>
              <a:t>operators – configurable </a:t>
            </a:r>
            <a:r>
              <a:rPr lang="en-US" sz="2400" dirty="0" smtClean="0"/>
              <a:t>functional units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Software e</a:t>
            </a:r>
            <a:r>
              <a:rPr lang="en-US" sz="2800" dirty="0" smtClean="0"/>
              <a:t>xception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Scan in values from c-core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Execute in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Scan out values back to c-core to resume execution</a:t>
            </a:r>
          </a:p>
        </p:txBody>
      </p:sp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0CE49-109B-4421-B34B-561FD88CD18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DC60F-3EB2-4BE6-879B-7BB21A397CF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We've Hit The Utilization Wall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Scaling theory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Transistor and power budgets are no longer balanced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Exponentially increasing problem!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Experimental results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Replicated a small datapath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"dark silicon" than active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Observations in the wild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Flat frequency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"Turbo Mode"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Increasing cache/processor ratio</a:t>
            </a:r>
          </a:p>
          <a:p>
            <a:pPr lvl="4" eaLnBrk="1" hangingPunct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107400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Utilization Wall: With each successive process generation, the percentage of a chip that can actively switch drops exponentially due to power constraints.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91879-233C-48A0-9B8D-F6E0184855A0}" type="slidenum">
              <a:rPr lang="en-US"/>
              <a:pPr/>
              <a:t>30</a:t>
            </a:fld>
            <a:endParaRPr lang="en-US" dirty="0"/>
          </a:p>
        </p:txBody>
      </p:sp>
      <p:pic>
        <p:nvPicPr>
          <p:cNvPr id="55299" name="Picture 15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3"/>
          <a:srcRect r="28358"/>
          <a:stretch>
            <a:fillRect/>
          </a:stretch>
        </p:blipFill>
        <p:spPr>
          <a:xfrm>
            <a:off x="4724400" y="1066800"/>
            <a:ext cx="3733800" cy="5791200"/>
          </a:xfrm>
          <a:noFill/>
        </p:spPr>
      </p:pic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Patchability</a:t>
            </a:r>
            <a:r>
              <a:rPr lang="en-US" dirty="0" smtClean="0"/>
              <a:t> Payoff: Longevity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572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Graceful degradation</a:t>
            </a:r>
          </a:p>
          <a:p>
            <a:pPr lvl="1" eaLnBrk="1" hangingPunct="1"/>
            <a:r>
              <a:rPr lang="en-US" dirty="0" smtClean="0"/>
              <a:t>Lower initial efficiency</a:t>
            </a:r>
          </a:p>
          <a:p>
            <a:pPr lvl="1" eaLnBrk="1" hangingPunct="1"/>
            <a:r>
              <a:rPr lang="en-US" dirty="0" smtClean="0"/>
              <a:t>Much longer useful lifetime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Increased viability</a:t>
            </a:r>
          </a:p>
          <a:p>
            <a:pPr lvl="1" eaLnBrk="1" hangingPunct="1"/>
            <a:r>
              <a:rPr lang="en-US" dirty="0" smtClean="0"/>
              <a:t>With patching, utility</a:t>
            </a:r>
            <a:br>
              <a:rPr lang="en-US" dirty="0" smtClean="0"/>
            </a:br>
            <a:r>
              <a:rPr lang="en-US" dirty="0" smtClean="0"/>
              <a:t>lasts ~10 years for</a:t>
            </a:r>
            <a:br>
              <a:rPr lang="en-US" dirty="0" smtClean="0"/>
            </a:br>
            <a:r>
              <a:rPr lang="en-US" dirty="0" smtClean="0"/>
              <a:t>4 out of 5 applications</a:t>
            </a:r>
          </a:p>
          <a:p>
            <a:pPr lvl="1" eaLnBrk="1" hangingPunct="1"/>
            <a:r>
              <a:rPr lang="en-US" dirty="0" smtClean="0"/>
              <a:t>Decreases risks of specialization</a:t>
            </a:r>
          </a:p>
        </p:txBody>
      </p:sp>
      <p:sp>
        <p:nvSpPr>
          <p:cNvPr id="55302" name="TextBox 4"/>
          <p:cNvSpPr txBox="1">
            <a:spLocks noChangeArrowheads="1"/>
          </p:cNvSpPr>
          <p:nvPr/>
        </p:nvSpPr>
        <p:spPr bwMode="auto">
          <a:xfrm>
            <a:off x="5551488" y="914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638104" y="1517789"/>
            <a:ext cx="2134300" cy="1988379"/>
            <a:chOff x="3401" y="1095"/>
            <a:chExt cx="1159" cy="1108"/>
          </a:xfrm>
        </p:grpSpPr>
        <p:sp>
          <p:nvSpPr>
            <p:cNvPr id="55306" name="Line 16"/>
            <p:cNvSpPr>
              <a:spLocks noChangeShapeType="1"/>
            </p:cNvSpPr>
            <p:nvPr/>
          </p:nvSpPr>
          <p:spPr bwMode="auto">
            <a:xfrm>
              <a:off x="3401" y="1438"/>
              <a:ext cx="83" cy="76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07" name="Line 17"/>
            <p:cNvSpPr>
              <a:spLocks noChangeShapeType="1"/>
            </p:cNvSpPr>
            <p:nvPr/>
          </p:nvSpPr>
          <p:spPr bwMode="auto">
            <a:xfrm>
              <a:off x="3567" y="1523"/>
              <a:ext cx="81" cy="679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08" name="Line 18"/>
            <p:cNvSpPr>
              <a:spLocks noChangeShapeType="1"/>
            </p:cNvSpPr>
            <p:nvPr/>
          </p:nvSpPr>
          <p:spPr bwMode="auto">
            <a:xfrm>
              <a:off x="3981" y="2015"/>
              <a:ext cx="83" cy="18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309" name="Line 19"/>
            <p:cNvSpPr>
              <a:spLocks noChangeShapeType="1"/>
            </p:cNvSpPr>
            <p:nvPr/>
          </p:nvSpPr>
          <p:spPr bwMode="auto">
            <a:xfrm>
              <a:off x="4477" y="1095"/>
              <a:ext cx="83" cy="110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7620000" y="1524000"/>
            <a:ext cx="152845" cy="198120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6781800" y="1371600"/>
            <a:ext cx="838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781800" y="5069840"/>
            <a:ext cx="762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599680" y="5069840"/>
            <a:ext cx="228600" cy="152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D97A99-8164-454A-9AE3-116C3D6B9FA2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1507" name="Rectangle 20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21508" name="Rectangle 205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Utilization wall and dark silicon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GreenDroid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Conservation cores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GreenDroid energy savings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GreenDroid:</a:t>
            </a:r>
            <a:br>
              <a:rPr lang="en-US" dirty="0" smtClean="0"/>
            </a:br>
            <a:r>
              <a:rPr lang="en-US" dirty="0" smtClean="0"/>
              <a:t>Energy per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0AFD-63F3-424E-94D5-3B7B1003CE5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More area dedicated to c-cores yields higher execution coverage and lower energy per instruction (EPI)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7 mm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of c-cores provides:</a:t>
            </a:r>
          </a:p>
          <a:p>
            <a:pPr lvl="1"/>
            <a:r>
              <a:rPr lang="en-US" sz="2000" dirty="0" smtClean="0"/>
              <a:t>95% execution coverage</a:t>
            </a:r>
          </a:p>
          <a:p>
            <a:pPr lvl="1"/>
            <a:r>
              <a:rPr lang="en-US" sz="2000" dirty="0" smtClean="0"/>
              <a:t>8x energy savings over MIPS core</a:t>
            </a:r>
          </a:p>
          <a:p>
            <a:endParaRPr lang="en-US" dirty="0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1295400" y="2286000"/>
          <a:ext cx="6477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16963" cy="1143000"/>
          </a:xfrm>
        </p:spPr>
        <p:txBody>
          <a:bodyPr/>
          <a:lstStyle/>
          <a:p>
            <a:r>
              <a:rPr lang="en-US" sz="3200" dirty="0" smtClean="0"/>
              <a:t>What kinds of hotspots turn into GreenDroid c-cores?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34CF8027-AD6C-4BDE-A572-E21ED07F2E4D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219200"/>
          <a:ext cx="8153400" cy="545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990600"/>
                <a:gridCol w="762000"/>
                <a:gridCol w="1143000"/>
                <a:gridCol w="1295400"/>
                <a:gridCol w="914400"/>
              </a:tblGrid>
              <a:tr h="42961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C-core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Library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# Apps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Coverage (est., %)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Area</a:t>
                      </a:r>
                      <a:b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(est., mm</a:t>
                      </a:r>
                      <a:r>
                        <a:rPr lang="en-US" sz="160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Broad-based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dvmInterpretStd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libdvm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0.414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scanObject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libdvm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0.061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S32A_D565_Opaque_Dither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libskia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0.014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src_aligned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libc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0.005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S32_opaque_D32_filter_DXDY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libskia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0.013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less_than_32_left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libc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0.013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cached_aligned32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libc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0.004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plt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&lt;many&gt;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0.043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memcpy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libc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0.003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S32A_Opaque_BlitRow32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libskia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0.005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ClampX_ClampY_filter_affine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libskia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0.015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DiagonalInterpMC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libomx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0.054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blitRect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libskia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0.008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calc_sbr_synfilterbank_LC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libomx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0.034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inflate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libz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7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. . 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5257800" y="1143000"/>
            <a:ext cx="1295400" cy="56388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1828800"/>
            <a:ext cx="609600" cy="533400"/>
            <a:chOff x="0" y="1828800"/>
            <a:chExt cx="609600" cy="533400"/>
          </a:xfrm>
        </p:grpSpPr>
        <p:sp>
          <p:nvSpPr>
            <p:cNvPr id="17" name="Right Arrow 16"/>
            <p:cNvSpPr/>
            <p:nvPr/>
          </p:nvSpPr>
          <p:spPr bwMode="auto">
            <a:xfrm>
              <a:off x="0" y="18288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0" y="21336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0" y="2438400"/>
            <a:ext cx="609600" cy="3276600"/>
            <a:chOff x="0" y="2438400"/>
            <a:chExt cx="609600" cy="32766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0" y="24384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0" y="30480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0" y="45720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0" y="48768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>
              <a:off x="0" y="54864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2743200"/>
            <a:ext cx="609600" cy="1752600"/>
            <a:chOff x="0" y="2743200"/>
            <a:chExt cx="609600" cy="1752600"/>
          </a:xfrm>
        </p:grpSpPr>
        <p:sp>
          <p:nvSpPr>
            <p:cNvPr id="24" name="Right Arrow 23"/>
            <p:cNvSpPr/>
            <p:nvPr/>
          </p:nvSpPr>
          <p:spPr bwMode="auto">
            <a:xfrm>
              <a:off x="0" y="33528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5" name="Right Arrow 24"/>
            <p:cNvSpPr/>
            <p:nvPr/>
          </p:nvSpPr>
          <p:spPr bwMode="auto">
            <a:xfrm>
              <a:off x="0" y="36576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" name="Right Arrow 25"/>
            <p:cNvSpPr/>
            <p:nvPr/>
          </p:nvSpPr>
          <p:spPr bwMode="auto">
            <a:xfrm>
              <a:off x="0" y="42672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0" y="2743200"/>
              <a:ext cx="609600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GreenDroid: Projected Energy</a:t>
            </a:r>
          </a:p>
        </p:txBody>
      </p:sp>
      <p:sp>
        <p:nvSpPr>
          <p:cNvPr id="7475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Aggressive mobile application processor</a:t>
            </a:r>
          </a:p>
          <a:p>
            <a:pPr>
              <a:buNone/>
            </a:pPr>
            <a:r>
              <a:rPr lang="en-US" sz="2400" dirty="0" smtClean="0"/>
              <a:t>(45 nm, 1.5 GHz)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GreenDroid c-cores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GreenDroid c-cores + cold code (est.)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GreenDroid c-cores use 11x less energy per instruction than an aggressive mobile application processor</a:t>
            </a:r>
          </a:p>
          <a:p>
            <a:r>
              <a:rPr lang="en-US" sz="2400" dirty="0" smtClean="0"/>
              <a:t>Including cold code, GreenDroid will still save ~7.5x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0AFD-63F3-424E-94D5-3B7B1003CE5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6096000" y="1524000"/>
            <a:ext cx="259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91  pJ/instr.</a:t>
            </a:r>
          </a:p>
          <a:p>
            <a:pPr marL="342900" indent="-342900" algn="r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kern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8  pJ/instr.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12  pJ/instr.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</a:p>
        </p:txBody>
      </p:sp>
      <p:sp>
        <p:nvSpPr>
          <p:cNvPr id="76803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72000"/>
          </a:xfrm>
        </p:spPr>
        <p:txBody>
          <a:bodyPr/>
          <a:lstStyle/>
          <a:p>
            <a:r>
              <a:rPr lang="en-US" sz="2400" dirty="0" smtClean="0"/>
              <a:t>Completed</a:t>
            </a:r>
          </a:p>
          <a:p>
            <a:pPr lvl="1"/>
            <a:r>
              <a:rPr lang="en-US" sz="2000" dirty="0" smtClean="0"/>
              <a:t>Automatic generation of c-cores from source code to place &amp; route</a:t>
            </a:r>
          </a:p>
          <a:p>
            <a:pPr lvl="1"/>
            <a:r>
              <a:rPr lang="en-US" sz="2000" dirty="0" smtClean="0"/>
              <a:t>Cycle- and energy-accurate simulation (post place &amp; route)</a:t>
            </a:r>
          </a:p>
          <a:p>
            <a:pPr lvl="1"/>
            <a:r>
              <a:rPr lang="en-US" sz="2000" dirty="0" smtClean="0"/>
              <a:t>Tiled lattice, placed and routed</a:t>
            </a:r>
          </a:p>
          <a:p>
            <a:pPr lvl="1"/>
            <a:r>
              <a:rPr lang="en-US" sz="2000" dirty="0" smtClean="0"/>
              <a:t>FPGA emulation of c-cores and tiled lattice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Ongoing work</a:t>
            </a:r>
          </a:p>
          <a:p>
            <a:pPr lvl="1"/>
            <a:r>
              <a:rPr lang="en-US" sz="2000" dirty="0" smtClean="0"/>
              <a:t>Finish full system Android emulation for more accurate</a:t>
            </a:r>
            <a:br>
              <a:rPr lang="en-US" sz="2000" dirty="0" smtClean="0"/>
            </a:br>
            <a:r>
              <a:rPr lang="en-US" sz="2000" dirty="0" smtClean="0"/>
              <a:t>workload modeling</a:t>
            </a:r>
          </a:p>
          <a:p>
            <a:pPr lvl="1"/>
            <a:r>
              <a:rPr lang="en-US" sz="2000" dirty="0" smtClean="0"/>
              <a:t>Finalize c-core selection based on full system Android</a:t>
            </a:r>
            <a:br>
              <a:rPr lang="en-US" sz="2000" dirty="0" smtClean="0"/>
            </a:br>
            <a:r>
              <a:rPr lang="en-US" sz="2000" dirty="0" smtClean="0"/>
              <a:t>workload model</a:t>
            </a:r>
          </a:p>
          <a:p>
            <a:pPr lvl="1"/>
            <a:r>
              <a:rPr lang="en-US" sz="2000" dirty="0" smtClean="0"/>
              <a:t>Timing closure and tapeout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0AFD-63F3-424E-94D5-3B7B1003CE5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B76C9-6C36-434B-957B-1FB1AB2208C3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GreenDroid Conclusions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8915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utilization wall forces us to change how we </a:t>
            </a:r>
            <a:br>
              <a:rPr lang="en-US" sz="2800" dirty="0" smtClean="0"/>
            </a:br>
            <a:r>
              <a:rPr lang="en-US" sz="2800" dirty="0" smtClean="0"/>
              <a:t>build hardware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Conservation cores use dark silicon to attack</a:t>
            </a:r>
            <a:br>
              <a:rPr lang="en-US" sz="2800" dirty="0" smtClean="0"/>
            </a:br>
            <a:r>
              <a:rPr lang="en-US" sz="2800" dirty="0" smtClean="0"/>
              <a:t>the utilization wall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GreenDroid will demonstrate the benefits of c-cores for mobile application processors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We are developing a 45 nm tiled prototype at UCSD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360780"/>
            <a:ext cx="7772400" cy="2123658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latin typeface="Arial" charset="0"/>
              </a:rPr>
              <a:t>GreenDroid: A Mobile </a:t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>Application Processor</a:t>
            </a:r>
            <a:br>
              <a:rPr lang="en-US" sz="4400" b="1" dirty="0" smtClean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>for a Future of Dark Silicon</a:t>
            </a:r>
            <a:endParaRPr lang="en-US" sz="4000" b="1" dirty="0" smtClean="0">
              <a:latin typeface="Arial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3999" cy="2971800"/>
          </a:xfrm>
        </p:spPr>
        <p:txBody>
          <a:bodyPr/>
          <a:lstStyle/>
          <a:p>
            <a:pPr algn="ctr" eaLnBrk="1" hangingPunct="1"/>
            <a:r>
              <a:rPr lang="en-US" sz="2000" i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Nathan Goulding</a:t>
            </a:r>
            <a:r>
              <a:rPr lang="en-US" sz="2000" i="0" dirty="0" smtClean="0"/>
              <a:t>, Jack Sampson, Ganesh Venkatesh,</a:t>
            </a:r>
            <a:br>
              <a:rPr lang="en-US" sz="2000" i="0" dirty="0" smtClean="0"/>
            </a:br>
            <a:r>
              <a:rPr lang="en-US" sz="2000" i="0" dirty="0" smtClean="0"/>
              <a:t>Saturnino Garcia, Joe Auricchio, Jonathan Babb</a:t>
            </a:r>
            <a:r>
              <a:rPr lang="en-US" sz="2000" i="0" baseline="30000" dirty="0" smtClean="0"/>
              <a:t>+</a:t>
            </a:r>
            <a:r>
              <a:rPr lang="en-US" sz="2000" i="0" dirty="0" smtClean="0"/>
              <a:t>,</a:t>
            </a:r>
          </a:p>
          <a:p>
            <a:pPr algn="ctr" eaLnBrk="1" hangingPunct="1"/>
            <a:r>
              <a:rPr lang="en-US" sz="2000" i="0" dirty="0" smtClean="0"/>
              <a:t>Michael B. Taylor, and Steven Swanson</a:t>
            </a:r>
          </a:p>
          <a:p>
            <a:pPr eaLnBrk="1" hangingPunct="1"/>
            <a:endParaRPr lang="en-US" sz="2000" dirty="0" smtClean="0"/>
          </a:p>
          <a:p>
            <a:pPr algn="ctr" eaLnBrk="1" hangingPunct="1"/>
            <a:r>
              <a:rPr lang="en-US" sz="2000" dirty="0" smtClean="0"/>
              <a:t>Department of Computer Science and Engineering,</a:t>
            </a:r>
          </a:p>
          <a:p>
            <a:pPr algn="ctr" eaLnBrk="1" hangingPunct="1"/>
            <a:r>
              <a:rPr lang="en-US" sz="2000" dirty="0" smtClean="0"/>
              <a:t>University of California, San Diego</a:t>
            </a:r>
            <a:endParaRPr lang="en-US" sz="2800" i="0" dirty="0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CSAIL, Massachusetts Institute of Technology</a:t>
            </a:r>
            <a:endParaRPr lang="en-US" sz="2000" i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645789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ial" pitchFamily="34" charset="0"/>
                <a:cs typeface="Arial" pitchFamily="34" charset="0"/>
              </a:rPr>
              <a:t>Aug. 23, 2010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Hot Chips 22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8027-AD6C-4BDE-A572-E21ED07F2E4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F8D5D-28EB-4F49-8641-56B3C1BEF496}" type="slidenum">
              <a:rPr lang="en-US"/>
              <a:pPr/>
              <a:t>39</a:t>
            </a:fld>
            <a:endParaRPr lang="en-US"/>
          </a:p>
        </p:txBody>
      </p:sp>
      <p:sp>
        <p:nvSpPr>
          <p:cNvPr id="81923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Measurement Methodology</a:t>
            </a:r>
          </a:p>
        </p:txBody>
      </p:sp>
      <p:sp>
        <p:nvSpPr>
          <p:cNvPr id="81924" name="Rectangle 307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C-core toolchain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Specification generator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Verilog generator</a:t>
            </a:r>
          </a:p>
          <a:p>
            <a:pPr lvl="4"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Synopsys CAD flow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Design Compiler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IC Compiler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45 nm library</a:t>
            </a:r>
          </a:p>
          <a:p>
            <a:pPr lvl="4"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Simulation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Validated cycle-accurate </a:t>
            </a:r>
            <a:br>
              <a:rPr lang="en-US" sz="2000" dirty="0" smtClean="0"/>
            </a:br>
            <a:r>
              <a:rPr lang="en-US" sz="2000" dirty="0" smtClean="0"/>
              <a:t>c-core modules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Post-route gate-level simulation</a:t>
            </a:r>
          </a:p>
          <a:p>
            <a:pPr lvl="4"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Power measurement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VCS + </a:t>
            </a:r>
            <a:r>
              <a:rPr lang="en-US" sz="2000" dirty="0" err="1" smtClean="0"/>
              <a:t>PrimeTime</a:t>
            </a:r>
            <a:endParaRPr lang="en-US" sz="2000" dirty="0" smtClean="0"/>
          </a:p>
        </p:txBody>
      </p:sp>
      <p:sp>
        <p:nvSpPr>
          <p:cNvPr id="81925" name="AutoShape 3091"/>
          <p:cNvSpPr>
            <a:spLocks noChangeArrowheads="1"/>
          </p:cNvSpPr>
          <p:nvPr/>
        </p:nvSpPr>
        <p:spPr bwMode="auto">
          <a:xfrm>
            <a:off x="5029200" y="838200"/>
            <a:ext cx="2133600" cy="685800"/>
          </a:xfrm>
          <a:prstGeom prst="cloudCallout">
            <a:avLst>
              <a:gd name="adj1" fmla="val 5303"/>
              <a:gd name="adj2" fmla="val -486836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Source</a:t>
            </a:r>
          </a:p>
        </p:txBody>
      </p:sp>
      <p:sp>
        <p:nvSpPr>
          <p:cNvPr id="81927" name="Line 3093"/>
          <p:cNvSpPr>
            <a:spLocks noChangeShapeType="1"/>
          </p:cNvSpPr>
          <p:nvPr/>
        </p:nvSpPr>
        <p:spPr bwMode="auto">
          <a:xfrm flipH="1">
            <a:off x="5105400" y="2286000"/>
            <a:ext cx="457200" cy="4572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8" name="Line 3094"/>
          <p:cNvSpPr>
            <a:spLocks noChangeShapeType="1"/>
          </p:cNvSpPr>
          <p:nvPr/>
        </p:nvSpPr>
        <p:spPr bwMode="auto">
          <a:xfrm>
            <a:off x="6583680" y="2286000"/>
            <a:ext cx="274320" cy="4572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9" name="Rectangle 3095"/>
          <p:cNvSpPr>
            <a:spLocks noChangeArrowheads="1"/>
          </p:cNvSpPr>
          <p:nvPr/>
        </p:nvSpPr>
        <p:spPr bwMode="auto">
          <a:xfrm>
            <a:off x="4572000" y="2743200"/>
            <a:ext cx="1143000" cy="106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Rewriter</a:t>
            </a:r>
          </a:p>
        </p:txBody>
      </p:sp>
      <p:sp>
        <p:nvSpPr>
          <p:cNvPr id="81930" name="Line 3096"/>
          <p:cNvSpPr>
            <a:spLocks noChangeShapeType="1"/>
          </p:cNvSpPr>
          <p:nvPr/>
        </p:nvSpPr>
        <p:spPr bwMode="auto">
          <a:xfrm>
            <a:off x="5105400" y="3810000"/>
            <a:ext cx="0" cy="381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1" name="Rectangle 3097"/>
          <p:cNvSpPr>
            <a:spLocks noChangeArrowheads="1"/>
          </p:cNvSpPr>
          <p:nvPr/>
        </p:nvSpPr>
        <p:spPr bwMode="auto">
          <a:xfrm>
            <a:off x="4572000" y="4191000"/>
            <a:ext cx="11430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gcc</a:t>
            </a:r>
          </a:p>
        </p:txBody>
      </p:sp>
      <p:sp>
        <p:nvSpPr>
          <p:cNvPr id="81932" name="Rectangle 3098"/>
          <p:cNvSpPr>
            <a:spLocks noChangeArrowheads="1"/>
          </p:cNvSpPr>
          <p:nvPr/>
        </p:nvSpPr>
        <p:spPr bwMode="auto">
          <a:xfrm>
            <a:off x="6400800" y="2743200"/>
            <a:ext cx="1752600" cy="106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C-core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specification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generator</a:t>
            </a:r>
          </a:p>
        </p:txBody>
      </p:sp>
      <p:sp>
        <p:nvSpPr>
          <p:cNvPr id="81933" name="Line 3099"/>
          <p:cNvSpPr>
            <a:spLocks noChangeShapeType="1"/>
          </p:cNvSpPr>
          <p:nvPr/>
        </p:nvSpPr>
        <p:spPr bwMode="auto">
          <a:xfrm>
            <a:off x="7315200" y="4572000"/>
            <a:ext cx="0" cy="304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4" name="Rectangle 3100"/>
          <p:cNvSpPr>
            <a:spLocks noChangeArrowheads="1"/>
          </p:cNvSpPr>
          <p:nvPr/>
        </p:nvSpPr>
        <p:spPr bwMode="auto">
          <a:xfrm>
            <a:off x="6400800" y="3810000"/>
            <a:ext cx="17526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Verilog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generator</a:t>
            </a:r>
          </a:p>
        </p:txBody>
      </p:sp>
      <p:sp>
        <p:nvSpPr>
          <p:cNvPr id="81935" name="Line 3101"/>
          <p:cNvSpPr>
            <a:spLocks noChangeShapeType="1"/>
          </p:cNvSpPr>
          <p:nvPr/>
        </p:nvSpPr>
        <p:spPr bwMode="auto">
          <a:xfrm flipH="1">
            <a:off x="5715000" y="3048000"/>
            <a:ext cx="6858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6" name="Rectangle 3102"/>
          <p:cNvSpPr>
            <a:spLocks noChangeArrowheads="1"/>
          </p:cNvSpPr>
          <p:nvPr/>
        </p:nvSpPr>
        <p:spPr bwMode="auto">
          <a:xfrm>
            <a:off x="6324600" y="4876800"/>
            <a:ext cx="19050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Synopsys flow</a:t>
            </a:r>
          </a:p>
        </p:txBody>
      </p:sp>
      <p:sp>
        <p:nvSpPr>
          <p:cNvPr id="81937" name="Rectangle 3103"/>
          <p:cNvSpPr>
            <a:spLocks noChangeArrowheads="1"/>
          </p:cNvSpPr>
          <p:nvPr/>
        </p:nvSpPr>
        <p:spPr bwMode="auto">
          <a:xfrm>
            <a:off x="4648200" y="5181600"/>
            <a:ext cx="13716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Simulation</a:t>
            </a:r>
          </a:p>
        </p:txBody>
      </p:sp>
      <p:sp>
        <p:nvSpPr>
          <p:cNvPr id="81938" name="Line 3104"/>
          <p:cNvSpPr>
            <a:spLocks noChangeShapeType="1"/>
          </p:cNvSpPr>
          <p:nvPr/>
        </p:nvSpPr>
        <p:spPr bwMode="auto">
          <a:xfrm flipH="1">
            <a:off x="5715000" y="3124200"/>
            <a:ext cx="685800" cy="2057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9" name="Line 3105"/>
          <p:cNvSpPr>
            <a:spLocks noChangeShapeType="1"/>
          </p:cNvSpPr>
          <p:nvPr/>
        </p:nvSpPr>
        <p:spPr bwMode="auto">
          <a:xfrm>
            <a:off x="5105400" y="4648200"/>
            <a:ext cx="228600" cy="533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0" name="Rectangle 3106"/>
          <p:cNvSpPr>
            <a:spLocks noChangeArrowheads="1"/>
          </p:cNvSpPr>
          <p:nvPr/>
        </p:nvSpPr>
        <p:spPr bwMode="auto">
          <a:xfrm>
            <a:off x="5486400" y="5943600"/>
            <a:ext cx="1981200" cy="685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Power</a:t>
            </a:r>
            <a:br>
              <a:rPr lang="en-US" sz="2000">
                <a:latin typeface="Arial" pitchFamily="34" charset="0"/>
                <a:cs typeface="Arial" pitchFamily="34" charset="0"/>
              </a:rPr>
            </a:br>
            <a:r>
              <a:rPr lang="en-US" sz="2000"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81941" name="Line 3107"/>
          <p:cNvSpPr>
            <a:spLocks noChangeShapeType="1"/>
          </p:cNvSpPr>
          <p:nvPr/>
        </p:nvSpPr>
        <p:spPr bwMode="auto">
          <a:xfrm>
            <a:off x="5715000" y="5562600"/>
            <a:ext cx="0" cy="381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2" name="Line 3108"/>
          <p:cNvSpPr>
            <a:spLocks noChangeShapeType="1"/>
          </p:cNvSpPr>
          <p:nvPr/>
        </p:nvSpPr>
        <p:spPr bwMode="auto">
          <a:xfrm>
            <a:off x="7010400" y="5410200"/>
            <a:ext cx="0" cy="533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3" name="Text Box 3109"/>
          <p:cNvSpPr txBox="1">
            <a:spLocks noChangeArrowheads="1"/>
          </p:cNvSpPr>
          <p:nvPr/>
        </p:nvSpPr>
        <p:spPr bwMode="auto">
          <a:xfrm>
            <a:off x="6781800" y="22860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Hot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4" name="Rectangle 3110"/>
          <p:cNvSpPr>
            <a:spLocks noChangeArrowheads="1"/>
          </p:cNvSpPr>
          <p:nvPr/>
        </p:nvSpPr>
        <p:spPr bwMode="auto">
          <a:xfrm>
            <a:off x="4343400" y="1828800"/>
            <a:ext cx="365760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Hotspot analyzer</a:t>
            </a:r>
          </a:p>
        </p:txBody>
      </p:sp>
      <p:sp>
        <p:nvSpPr>
          <p:cNvPr id="81945" name="Line 3111"/>
          <p:cNvSpPr>
            <a:spLocks noChangeShapeType="1"/>
          </p:cNvSpPr>
          <p:nvPr/>
        </p:nvSpPr>
        <p:spPr bwMode="auto">
          <a:xfrm>
            <a:off x="6096000" y="1524000"/>
            <a:ext cx="0" cy="3048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6" name="Text Box 3112"/>
          <p:cNvSpPr txBox="1">
            <a:spLocks noChangeArrowheads="1"/>
          </p:cNvSpPr>
          <p:nvPr/>
        </p:nvSpPr>
        <p:spPr bwMode="auto">
          <a:xfrm>
            <a:off x="3733800" y="22860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Cold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DC60F-3EB2-4BE6-879B-7BB21A397CF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3555" name="Rectangle 66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981200"/>
            <a:ext cx="4283075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b="1" dirty="0" smtClean="0"/>
              <a:t>     Classical scaling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Device count 	S</a:t>
            </a:r>
            <a:r>
              <a:rPr lang="en-US" sz="2000" baseline="30000" dirty="0" smtClean="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Device frequency 	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Device power (cap) 	1/S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Device power (V</a:t>
            </a:r>
            <a:r>
              <a:rPr lang="en-US" sz="2000" baseline="-25000" dirty="0" smtClean="0"/>
              <a:t>dd</a:t>
            </a:r>
            <a:r>
              <a:rPr lang="en-US" sz="2000" dirty="0" smtClean="0"/>
              <a:t>) 	1/S</a:t>
            </a:r>
            <a:r>
              <a:rPr lang="en-US" sz="2000" baseline="30000" dirty="0" smtClean="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Utilization		1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b="1" baseline="30000" dirty="0" smtClean="0"/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 b="1" dirty="0" smtClean="0"/>
              <a:t>     Leakage-limited scaling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Device count  	S</a:t>
            </a:r>
            <a:r>
              <a:rPr lang="en-US" sz="2000" baseline="30000" dirty="0" smtClean="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Device frequency 	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Device power (cap)	1/S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Device power </a:t>
            </a:r>
            <a:r>
              <a:rPr lang="en-US" sz="2000" dirty="0" smtClean="0"/>
              <a:t>(</a:t>
            </a:r>
            <a:r>
              <a:rPr lang="en-US" sz="2000" b="1" dirty="0" smtClean="0"/>
              <a:t>V</a:t>
            </a:r>
            <a:r>
              <a:rPr lang="en-US" sz="2000" b="1" baseline="-25000" dirty="0" smtClean="0"/>
              <a:t>dd</a:t>
            </a:r>
            <a:r>
              <a:rPr lang="en-US" sz="2000" dirty="0" smtClean="0"/>
              <a:t>)</a:t>
            </a:r>
            <a:r>
              <a:rPr lang="en-US" sz="2000" b="1" dirty="0" smtClean="0"/>
              <a:t>	~1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b="1" dirty="0" smtClean="0"/>
              <a:t>Utilization		1/S</a:t>
            </a:r>
            <a:r>
              <a:rPr lang="en-US" sz="2000" b="1" baseline="30000" dirty="0" smtClean="0"/>
              <a:t>2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We've Hit The Utilization Wall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Scaling theory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Transistor and power budgets are no longer balanced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Exponentially increasing problem!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Experimental results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Replicated a small datapath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"dark silicon" than active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Observations in the wild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Flat frequency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"Turbo Mode"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Increasing cache/processor ratio</a:t>
            </a:r>
          </a:p>
          <a:p>
            <a:pPr lvl="4" eaLnBrk="1" hangingPunct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3558" name="Rectangle 67"/>
          <p:cNvSpPr>
            <a:spLocks noChangeArrowheads="1"/>
          </p:cNvSpPr>
          <p:nvPr/>
        </p:nvSpPr>
        <p:spPr bwMode="auto">
          <a:xfrm>
            <a:off x="5105400" y="2362200"/>
            <a:ext cx="2895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59" name="Rectangle 68"/>
          <p:cNvSpPr>
            <a:spLocks noChangeArrowheads="1"/>
          </p:cNvSpPr>
          <p:nvPr/>
        </p:nvSpPr>
        <p:spPr bwMode="auto">
          <a:xfrm>
            <a:off x="5105400" y="4648200"/>
            <a:ext cx="2895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0" name="Line 69"/>
          <p:cNvSpPr>
            <a:spLocks noChangeShapeType="1"/>
          </p:cNvSpPr>
          <p:nvPr/>
        </p:nvSpPr>
        <p:spPr bwMode="auto">
          <a:xfrm>
            <a:off x="7454900" y="4648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1" name="Line 70"/>
          <p:cNvSpPr>
            <a:spLocks noChangeShapeType="1"/>
          </p:cNvSpPr>
          <p:nvPr/>
        </p:nvSpPr>
        <p:spPr bwMode="auto">
          <a:xfrm>
            <a:off x="7454900" y="2362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2" name="Line 72"/>
          <p:cNvSpPr>
            <a:spLocks noChangeShapeType="1"/>
          </p:cNvSpPr>
          <p:nvPr/>
        </p:nvSpPr>
        <p:spPr bwMode="auto">
          <a:xfrm flipH="1">
            <a:off x="5105400" y="6019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3" name="Line 73"/>
          <p:cNvSpPr>
            <a:spLocks noChangeShapeType="1"/>
          </p:cNvSpPr>
          <p:nvPr/>
        </p:nvSpPr>
        <p:spPr bwMode="auto">
          <a:xfrm flipH="1">
            <a:off x="5105400" y="3733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28600" y="1981200"/>
            <a:ext cx="8686800" cy="4572000"/>
            <a:chOff x="144" y="1524000"/>
            <a:chExt cx="5472" cy="4572000"/>
          </a:xfrm>
        </p:grpSpPr>
        <p:sp>
          <p:nvSpPr>
            <p:cNvPr id="23566" name="Rectangle 1033"/>
            <p:cNvSpPr>
              <a:spLocks noChangeArrowheads="1"/>
            </p:cNvSpPr>
            <p:nvPr/>
          </p:nvSpPr>
          <p:spPr bwMode="auto">
            <a:xfrm>
              <a:off x="2976" y="1524000"/>
              <a:ext cx="2640" cy="45720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5" name="Rectangle 1033"/>
            <p:cNvSpPr>
              <a:spLocks noChangeArrowheads="1"/>
            </p:cNvSpPr>
            <p:nvPr/>
          </p:nvSpPr>
          <p:spPr bwMode="auto">
            <a:xfrm>
              <a:off x="144" y="1524000"/>
              <a:ext cx="2832" cy="17526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7" name="Line 75"/>
            <p:cNvSpPr>
              <a:spLocks noChangeShapeType="1"/>
            </p:cNvSpPr>
            <p:nvPr/>
          </p:nvSpPr>
          <p:spPr bwMode="auto">
            <a:xfrm>
              <a:off x="2976" y="1524000"/>
              <a:ext cx="0" cy="1752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8" name="Line 76"/>
            <p:cNvSpPr>
              <a:spLocks noChangeShapeType="1"/>
            </p:cNvSpPr>
            <p:nvPr/>
          </p:nvSpPr>
          <p:spPr bwMode="auto">
            <a:xfrm>
              <a:off x="2880" y="1524000"/>
              <a:ext cx="2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107400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Utilization Wall: With each successive process generation, the percentage of a chip that can actively switch drops exponentially due to power constraints.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DC60F-3EB2-4BE6-879B-7BB21A397CF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We've Hit The Utilization Wall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Scaling theory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Transistor and power budgets are no longer balanced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Exponentially increasing problem!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Experimental results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Replicated a small datapath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"dark silicon" than active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Observations in the wild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Flat frequency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"Turbo Mode"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Increasing cache/processor ratio</a:t>
            </a:r>
          </a:p>
          <a:p>
            <a:pPr lvl="4" eaLnBrk="1" hangingPunct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28600" y="1981200"/>
            <a:ext cx="8686800" cy="4572000"/>
            <a:chOff x="144" y="1524000"/>
            <a:chExt cx="5472" cy="4572000"/>
          </a:xfrm>
        </p:grpSpPr>
        <p:sp>
          <p:nvSpPr>
            <p:cNvPr id="23566" name="Rectangle 1033"/>
            <p:cNvSpPr>
              <a:spLocks noChangeArrowheads="1"/>
            </p:cNvSpPr>
            <p:nvPr/>
          </p:nvSpPr>
          <p:spPr bwMode="auto">
            <a:xfrm>
              <a:off x="2976" y="1524000"/>
              <a:ext cx="2640" cy="45720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5" name="Rectangle 1033"/>
            <p:cNvSpPr>
              <a:spLocks noChangeArrowheads="1"/>
            </p:cNvSpPr>
            <p:nvPr/>
          </p:nvSpPr>
          <p:spPr bwMode="auto">
            <a:xfrm>
              <a:off x="144" y="1524000"/>
              <a:ext cx="2832" cy="17526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7" name="Line 75"/>
            <p:cNvSpPr>
              <a:spLocks noChangeShapeType="1"/>
            </p:cNvSpPr>
            <p:nvPr/>
          </p:nvSpPr>
          <p:spPr bwMode="auto">
            <a:xfrm>
              <a:off x="2976" y="1524000"/>
              <a:ext cx="0" cy="1752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8" name="Line 76"/>
            <p:cNvSpPr>
              <a:spLocks noChangeShapeType="1"/>
            </p:cNvSpPr>
            <p:nvPr/>
          </p:nvSpPr>
          <p:spPr bwMode="auto">
            <a:xfrm>
              <a:off x="2880" y="1524000"/>
              <a:ext cx="288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57738" y="2095500"/>
            <a:ext cx="4089400" cy="4570413"/>
            <a:chOff x="4757738" y="1638300"/>
            <a:chExt cx="4089400" cy="4570413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>
              <p:ph type="body" sz="half" idx="2"/>
            </p:nvPr>
          </p:nvGraphicFramePr>
          <p:xfrm>
            <a:off x="4757738" y="1638300"/>
            <a:ext cx="4089400" cy="4570413"/>
          </p:xfrm>
          <a:graphic>
            <a:graphicData uri="http://schemas.openxmlformats.org/presentationml/2006/ole">
              <p:oleObj spid="_x0000_s79874" name="Chart" r:id="rId4" imgW="5295900" imgH="5918200" progId="MSGraph.Chart.8">
                <p:embed followColorScheme="full"/>
              </p:oleObj>
            </a:graphicData>
          </a:graphic>
        </p:graphicFrame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943600" y="2362200"/>
              <a:ext cx="609600" cy="1524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858000" y="4038600"/>
              <a:ext cx="533400" cy="6858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7696200" y="4800600"/>
              <a:ext cx="609600" cy="3810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6248400" y="28956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2x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010400" y="38862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2x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7924800" y="45720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2x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8600" y="107400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Utilization Wall: With each successive process generation, the percentage of a chip that can actively switch drops exponentially due to power constraints.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DC60F-3EB2-4BE6-879B-7BB21A397CF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We've Hit The Utilization Wall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Scaling theory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Transistor and power budgets are no longer balanced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Exponentially increasing problem!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Experimental results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Replicated a small datapath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"dark silicon" than active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Observations in the wild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Flat frequency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"Turbo Mode"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Increasing cache/processor ratio</a:t>
            </a:r>
          </a:p>
          <a:p>
            <a:pPr lvl="4" eaLnBrk="1" hangingPunct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228600" y="1981200"/>
            <a:ext cx="8686800" cy="4572000"/>
            <a:chOff x="228600" y="1524000"/>
            <a:chExt cx="8686800" cy="4572000"/>
          </a:xfrm>
        </p:grpSpPr>
        <p:sp>
          <p:nvSpPr>
            <p:cNvPr id="23566" name="Rectangle 1033"/>
            <p:cNvSpPr>
              <a:spLocks noChangeArrowheads="1"/>
            </p:cNvSpPr>
            <p:nvPr/>
          </p:nvSpPr>
          <p:spPr bwMode="auto">
            <a:xfrm>
              <a:off x="4724400" y="1524000"/>
              <a:ext cx="4191000" cy="45720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5" name="Rectangle 1033"/>
            <p:cNvSpPr>
              <a:spLocks noChangeArrowheads="1"/>
            </p:cNvSpPr>
            <p:nvPr/>
          </p:nvSpPr>
          <p:spPr bwMode="auto">
            <a:xfrm>
              <a:off x="228600" y="3200400"/>
              <a:ext cx="4495800" cy="121920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567" name="Line 75"/>
            <p:cNvSpPr>
              <a:spLocks noChangeShapeType="1"/>
            </p:cNvSpPr>
            <p:nvPr/>
          </p:nvSpPr>
          <p:spPr bwMode="auto">
            <a:xfrm>
              <a:off x="4724400" y="3200400"/>
              <a:ext cx="0" cy="12192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25"/>
          <p:cNvGrpSpPr/>
          <p:nvPr/>
        </p:nvGrpSpPr>
        <p:grpSpPr>
          <a:xfrm>
            <a:off x="4754563" y="1981200"/>
            <a:ext cx="4097337" cy="4570413"/>
            <a:chOff x="4754563" y="1524000"/>
            <a:chExt cx="4097337" cy="4570413"/>
          </a:xfrm>
        </p:grpSpPr>
        <p:graphicFrame>
          <p:nvGraphicFramePr>
            <p:cNvPr id="24" name="Object 2"/>
            <p:cNvGraphicFramePr>
              <a:graphicFrameLocks noChangeAspect="1"/>
            </p:cNvGraphicFramePr>
            <p:nvPr>
              <p:ph type="body" sz="half" idx="2"/>
            </p:nvPr>
          </p:nvGraphicFramePr>
          <p:xfrm>
            <a:off x="4754563" y="1524000"/>
            <a:ext cx="4097337" cy="4570413"/>
          </p:xfrm>
          <a:graphic>
            <a:graphicData uri="http://schemas.openxmlformats.org/presentationml/2006/ole">
              <p:oleObj spid="_x0000_s80903" name="Chart" r:id="rId4" imgW="5295900" imgH="5905500" progId="MSGraph.Chart.8">
                <p:embed followColorScheme="full"/>
              </p:oleObj>
            </a:graphicData>
          </a:graphic>
        </p:graphicFrame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7391400" y="4419600"/>
              <a:ext cx="609600" cy="2286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6629400" y="320040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2.8x</a:t>
              </a:r>
              <a:endParaRPr lang="en-US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6248400" y="2743200"/>
              <a:ext cx="685800" cy="1219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7543800" y="41148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2x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600" y="107400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Utilization Wall: With each successive process generation, the percentage of a chip that can actively switch drops exponentially due to power constraints.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DC60F-3EB2-4BE6-879B-7BB21A397CF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We've Hit The Utilization Wall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Scaling theory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Transistor and power budgets are no longer balanced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Exponentially increasing problem!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Experimental results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Replicated a small datapath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"dark silicon" than active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Observations in the wild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Flat frequency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"Turbo Mode"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Increasing cache/processor ratio</a:t>
            </a:r>
          </a:p>
          <a:p>
            <a:pPr lvl="4" eaLnBrk="1" hangingPunct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3565" name="Rectangle 1033"/>
          <p:cNvSpPr>
            <a:spLocks noChangeArrowheads="1"/>
          </p:cNvSpPr>
          <p:nvPr/>
        </p:nvSpPr>
        <p:spPr bwMode="auto">
          <a:xfrm>
            <a:off x="228600" y="4876800"/>
            <a:ext cx="4495800" cy="1524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07400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Utilization Wall: With each successive process generation, the percentage of a chip that can actively switch drops exponentially due to power constraints.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25"/>
          <p:cNvGrpSpPr/>
          <p:nvPr/>
        </p:nvGrpSpPr>
        <p:grpSpPr>
          <a:xfrm>
            <a:off x="4754563" y="1981200"/>
            <a:ext cx="4097337" cy="4570413"/>
            <a:chOff x="4754563" y="1524000"/>
            <a:chExt cx="4097337" cy="4570413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>
              <p:ph type="body" sz="half" idx="2"/>
            </p:nvPr>
          </p:nvGraphicFramePr>
          <p:xfrm>
            <a:off x="4754563" y="1524000"/>
            <a:ext cx="4097337" cy="4570413"/>
          </p:xfrm>
          <a:graphic>
            <a:graphicData uri="http://schemas.openxmlformats.org/presentationml/2006/ole">
              <p:oleObj spid="_x0000_s81923" name="Chart" r:id="rId4" imgW="5295900" imgH="5905500" progId="MSGraph.Chart.8">
                <p:embed followColorScheme="full"/>
              </p:oleObj>
            </a:graphicData>
          </a:graphic>
        </p:graphicFrame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391400" y="4419600"/>
              <a:ext cx="609600" cy="2286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6629400" y="320040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2.8x</a:t>
              </a:r>
              <a:endParaRPr lang="en-US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6248400" y="2743200"/>
              <a:ext cx="685800" cy="1219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7543800" y="41148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Scaling theory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Transistor and power budgets are no longer balanced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Exponentially increasing problem!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Experimental results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Replicated a small datapath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"dark silicon" than active</a:t>
            </a:r>
          </a:p>
          <a:p>
            <a:pPr lvl="4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Observations in the wild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Flat frequency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"Turbo Mode"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Increasing cache/processor ratio</a:t>
            </a:r>
          </a:p>
          <a:p>
            <a:pPr lvl="4" eaLnBrk="1" hangingPunct="1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DC60F-3EB2-4BE6-879B-7BB21A397CF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We've Hit The Utilization Wall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1074003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Utilization Wall: With each successive process generation, the percentage of a chip that can actively switch drops exponentially due to power constraints.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25"/>
          <p:cNvGrpSpPr/>
          <p:nvPr/>
        </p:nvGrpSpPr>
        <p:grpSpPr>
          <a:xfrm>
            <a:off x="4754563" y="1981200"/>
            <a:ext cx="4097337" cy="4570413"/>
            <a:chOff x="4754563" y="1524000"/>
            <a:chExt cx="4097337" cy="4570413"/>
          </a:xfrm>
        </p:grpSpPr>
        <p:graphicFrame>
          <p:nvGraphicFramePr>
            <p:cNvPr id="18" name="Object 2"/>
            <p:cNvGraphicFramePr>
              <a:graphicFrameLocks noChangeAspect="1"/>
            </p:cNvGraphicFramePr>
            <p:nvPr>
              <p:ph type="body" sz="half" idx="2"/>
            </p:nvPr>
          </p:nvGraphicFramePr>
          <p:xfrm>
            <a:off x="4754563" y="1524000"/>
            <a:ext cx="4097337" cy="4570413"/>
          </p:xfrm>
          <a:graphic>
            <a:graphicData uri="http://schemas.openxmlformats.org/presentationml/2006/ole">
              <p:oleObj spid="_x0000_s185347" name="Chart" r:id="rId4" imgW="5295900" imgH="5905500" progId="MSGraph.Chart.8">
                <p:embed followColorScheme="full"/>
              </p:oleObj>
            </a:graphicData>
          </a:graphic>
        </p:graphicFrame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7391400" y="4419600"/>
              <a:ext cx="609600" cy="2286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629400" y="3200400"/>
              <a:ext cx="838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2.8x</a:t>
              </a:r>
              <a:endParaRPr lang="en-US" dirty="0">
                <a:solidFill>
                  <a:srgbClr val="FF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248400" y="2743200"/>
              <a:ext cx="685800" cy="121920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543800" y="41148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2x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2514600"/>
            <a:ext cx="7315200" cy="1828800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utilization wall will change the way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everyone builds processors.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F48C6D-4A6B-4650-80AF-8E075D4EF67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9699" name="Rectangle 6"/>
          <p:cNvSpPr txBox="1">
            <a:spLocks noGrp="1" noChangeArrowheads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310520EB-31DB-4DB5-A1E5-F0317692E1DF}" type="slidenum">
              <a:rPr lang="en-US" sz="1400">
                <a:latin typeface="Arial" charset="0"/>
              </a:rPr>
              <a:pPr algn="r">
                <a:spcBef>
                  <a:spcPct val="50000"/>
                </a:spcBef>
              </a:pPr>
              <a:t>9</a:t>
            </a:fld>
            <a:endParaRPr lang="en-US" sz="1400" dirty="0">
              <a:latin typeface="Arial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Utilization Wall: </a:t>
            </a:r>
            <a:br>
              <a:rPr lang="en-US" dirty="0" smtClean="0"/>
            </a:br>
            <a:r>
              <a:rPr lang="en-US" dirty="0" smtClean="0"/>
              <a:t>Dark Implications for Multicore</a:t>
            </a:r>
          </a:p>
        </p:txBody>
      </p:sp>
      <p:grpSp>
        <p:nvGrpSpPr>
          <p:cNvPr id="29701" name="Group 50"/>
          <p:cNvGrpSpPr>
            <a:grpSpLocks/>
          </p:cNvGrpSpPr>
          <p:nvPr/>
        </p:nvGrpSpPr>
        <p:grpSpPr bwMode="auto">
          <a:xfrm>
            <a:off x="381000" y="4687888"/>
            <a:ext cx="1676400" cy="1676400"/>
            <a:chOff x="1219200" y="1905000"/>
            <a:chExt cx="1676400" cy="1676400"/>
          </a:xfrm>
        </p:grpSpPr>
        <p:sp>
          <p:nvSpPr>
            <p:cNvPr id="29734" name="Rectangle 20"/>
            <p:cNvSpPr>
              <a:spLocks noChangeAspect="1" noChangeArrowheads="1"/>
            </p:cNvSpPr>
            <p:nvPr/>
          </p:nvSpPr>
          <p:spPr bwMode="auto">
            <a:xfrm>
              <a:off x="1219200" y="1905000"/>
              <a:ext cx="1676400" cy="16764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35" name="Rectangle 21"/>
            <p:cNvSpPr>
              <a:spLocks noChangeAspect="1" noChangeArrowheads="1"/>
            </p:cNvSpPr>
            <p:nvPr/>
          </p:nvSpPr>
          <p:spPr bwMode="auto">
            <a:xfrm>
              <a:off x="1219200" y="1905000"/>
              <a:ext cx="838200" cy="8382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736" name="Rectangle 22"/>
            <p:cNvSpPr>
              <a:spLocks noChangeAspect="1" noChangeArrowheads="1"/>
            </p:cNvSpPr>
            <p:nvPr/>
          </p:nvSpPr>
          <p:spPr bwMode="auto">
            <a:xfrm>
              <a:off x="2057400" y="2743200"/>
              <a:ext cx="838200" cy="83820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9702" name="AutoShape 67"/>
          <p:cNvSpPr>
            <a:spLocks noChangeAspect="1" noChangeArrowheads="1"/>
          </p:cNvSpPr>
          <p:nvPr/>
        </p:nvSpPr>
        <p:spPr bwMode="auto">
          <a:xfrm>
            <a:off x="2233613" y="5305425"/>
            <a:ext cx="1500187" cy="714375"/>
          </a:xfrm>
          <a:prstGeom prst="rightArrow">
            <a:avLst>
              <a:gd name="adj1" fmla="val 50000"/>
              <a:gd name="adj2" fmla="val 34985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3" name="TextBox 49"/>
          <p:cNvSpPr txBox="1">
            <a:spLocks noChangeArrowheads="1"/>
          </p:cNvSpPr>
          <p:nvPr/>
        </p:nvSpPr>
        <p:spPr bwMode="auto">
          <a:xfrm>
            <a:off x="76200" y="4110038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4 cores @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1.8 </a:t>
            </a:r>
            <a:r>
              <a:rPr lang="en-US" dirty="0">
                <a:latin typeface="Arial" pitchFamily="34" charset="0"/>
                <a:cs typeface="Arial" pitchFamily="34" charset="0"/>
              </a:rPr>
              <a:t>GHz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962400" y="4724400"/>
            <a:ext cx="1676400" cy="1676400"/>
            <a:chOff x="3962400" y="4724400"/>
            <a:chExt cx="1676400" cy="1676400"/>
          </a:xfrm>
        </p:grpSpPr>
        <p:grpSp>
          <p:nvGrpSpPr>
            <p:cNvPr id="29704" name="Group 51"/>
            <p:cNvGrpSpPr>
              <a:grpSpLocks noChangeAspect="1"/>
            </p:cNvGrpSpPr>
            <p:nvPr/>
          </p:nvGrpSpPr>
          <p:grpSpPr bwMode="auto">
            <a:xfrm>
              <a:off x="3962400" y="4724400"/>
              <a:ext cx="838200" cy="838200"/>
              <a:chOff x="1219200" y="1905000"/>
              <a:chExt cx="1676400" cy="1676400"/>
            </a:xfrm>
          </p:grpSpPr>
          <p:sp>
            <p:nvSpPr>
              <p:cNvPr id="29731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73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73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" name="Group 56"/>
            <p:cNvGrpSpPr>
              <a:grpSpLocks noChangeAspect="1"/>
            </p:cNvGrpSpPr>
            <p:nvPr/>
          </p:nvGrpSpPr>
          <p:grpSpPr>
            <a:xfrm>
              <a:off x="4800600" y="4724400"/>
              <a:ext cx="838200" cy="838200"/>
              <a:chOff x="1219200" y="1905000"/>
              <a:chExt cx="1676400" cy="1676400"/>
            </a:xfrm>
            <a:solidFill>
              <a:schemeClr val="tx1"/>
            </a:solidFill>
          </p:grpSpPr>
          <p:sp>
            <p:nvSpPr>
              <p:cNvPr id="5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5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6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</p:grpSp>
        <p:grpSp>
          <p:nvGrpSpPr>
            <p:cNvPr id="5" name="Group 60"/>
            <p:cNvGrpSpPr>
              <a:grpSpLocks noChangeAspect="1"/>
            </p:cNvGrpSpPr>
            <p:nvPr/>
          </p:nvGrpSpPr>
          <p:grpSpPr>
            <a:xfrm>
              <a:off x="3962400" y="5562600"/>
              <a:ext cx="838200" cy="838200"/>
              <a:chOff x="1219200" y="1905000"/>
              <a:chExt cx="1676400" cy="1676400"/>
            </a:xfrm>
            <a:solidFill>
              <a:schemeClr val="tx1"/>
            </a:solidFill>
          </p:grpSpPr>
          <p:sp>
            <p:nvSpPr>
              <p:cNvPr id="62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63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64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</p:grpSp>
        <p:grpSp>
          <p:nvGrpSpPr>
            <p:cNvPr id="6" name="Group 64"/>
            <p:cNvGrpSpPr>
              <a:grpSpLocks noChangeAspect="1"/>
            </p:cNvGrpSpPr>
            <p:nvPr/>
          </p:nvGrpSpPr>
          <p:grpSpPr>
            <a:xfrm>
              <a:off x="4800600" y="5562600"/>
              <a:ext cx="838200" cy="838200"/>
              <a:chOff x="1219200" y="1905000"/>
              <a:chExt cx="1676400" cy="1676400"/>
            </a:xfrm>
            <a:solidFill>
              <a:schemeClr val="tx1"/>
            </a:solidFill>
          </p:grpSpPr>
          <p:sp>
            <p:nvSpPr>
              <p:cNvPr id="66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67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6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</p:grpSp>
      </p:grpSp>
      <p:sp>
        <p:nvSpPr>
          <p:cNvPr id="29708" name="TextBox 68"/>
          <p:cNvSpPr txBox="1">
            <a:spLocks noChangeArrowheads="1"/>
          </p:cNvSpPr>
          <p:nvPr/>
        </p:nvSpPr>
        <p:spPr bwMode="auto">
          <a:xfrm>
            <a:off x="5715000" y="4724400"/>
            <a:ext cx="31309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cores @ 2x1.8 </a:t>
            </a:r>
            <a:r>
              <a:rPr lang="en-US" dirty="0">
                <a:latin typeface="Arial" pitchFamily="34" charset="0"/>
                <a:cs typeface="Arial" pitchFamily="34" charset="0"/>
              </a:rPr>
              <a:t>GHz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(12 cores dark)</a:t>
            </a:r>
          </a:p>
        </p:txBody>
      </p:sp>
      <p:sp>
        <p:nvSpPr>
          <p:cNvPr id="29709" name="AutoShape 67"/>
          <p:cNvSpPr>
            <a:spLocks noChangeAspect="1" noChangeArrowheads="1"/>
          </p:cNvSpPr>
          <p:nvPr/>
        </p:nvSpPr>
        <p:spPr bwMode="auto">
          <a:xfrm rot="19189733">
            <a:off x="2055813" y="4130675"/>
            <a:ext cx="1885950" cy="714375"/>
          </a:xfrm>
          <a:prstGeom prst="rightArrow">
            <a:avLst>
              <a:gd name="adj1" fmla="val 50000"/>
              <a:gd name="adj2" fmla="val 34992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10" name="TextBox 86"/>
          <p:cNvSpPr txBox="1">
            <a:spLocks noChangeArrowheads="1"/>
          </p:cNvSpPr>
          <p:nvPr/>
        </p:nvSpPr>
        <p:spPr bwMode="auto">
          <a:xfrm>
            <a:off x="5715000" y="2133600"/>
            <a:ext cx="3130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2x4 cores @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1.8 </a:t>
            </a:r>
            <a:r>
              <a:rPr lang="en-US" dirty="0">
                <a:latin typeface="Arial" pitchFamily="34" charset="0"/>
                <a:cs typeface="Arial" pitchFamily="34" charset="0"/>
              </a:rPr>
              <a:t>GHz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(8 cores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dark, 8 dim)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Industry’s Choice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9711" name="Group 112"/>
          <p:cNvGrpSpPr>
            <a:grpSpLocks/>
          </p:cNvGrpSpPr>
          <p:nvPr/>
        </p:nvGrpSpPr>
        <p:grpSpPr bwMode="auto">
          <a:xfrm>
            <a:off x="3962400" y="2133600"/>
            <a:ext cx="1676400" cy="1676400"/>
            <a:chOff x="3962400" y="1828800"/>
            <a:chExt cx="1676400" cy="1676400"/>
          </a:xfrm>
        </p:grpSpPr>
        <p:grpSp>
          <p:nvGrpSpPr>
            <p:cNvPr id="8" name="Group 70"/>
            <p:cNvGrpSpPr>
              <a:grpSpLocks noChangeAspect="1"/>
            </p:cNvGrpSpPr>
            <p:nvPr/>
          </p:nvGrpSpPr>
          <p:grpSpPr>
            <a:xfrm>
              <a:off x="3962400" y="1828800"/>
              <a:ext cx="838200" cy="838200"/>
              <a:chOff x="1219200" y="1905000"/>
              <a:chExt cx="1676400" cy="1676400"/>
            </a:xfrm>
            <a:solidFill>
              <a:schemeClr val="bg1">
                <a:lumMod val="50000"/>
              </a:schemeClr>
            </a:solidFill>
          </p:grpSpPr>
          <p:sp>
            <p:nvSpPr>
              <p:cNvPr id="72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73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74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</p:grpSp>
        <p:sp>
          <p:nvSpPr>
            <p:cNvPr id="29719" name="Rectangle 20"/>
            <p:cNvSpPr>
              <a:spLocks noChangeAspect="1" noChangeArrowheads="1"/>
            </p:cNvSpPr>
            <p:nvPr/>
          </p:nvSpPr>
          <p:spPr bwMode="auto">
            <a:xfrm>
              <a:off x="3962400" y="2667000"/>
              <a:ext cx="838200" cy="838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9" name="Group 82"/>
            <p:cNvGrpSpPr>
              <a:grpSpLocks noChangeAspect="1"/>
            </p:cNvGrpSpPr>
            <p:nvPr/>
          </p:nvGrpSpPr>
          <p:grpSpPr>
            <a:xfrm>
              <a:off x="3962400" y="2667000"/>
              <a:ext cx="838200" cy="838200"/>
              <a:chOff x="1219200" y="1905000"/>
              <a:chExt cx="1676400" cy="1676400"/>
            </a:xfrm>
            <a:solidFill>
              <a:schemeClr val="bg1">
                <a:lumMod val="50000"/>
              </a:schemeClr>
            </a:solidFill>
          </p:grpSpPr>
          <p:sp>
            <p:nvSpPr>
              <p:cNvPr id="8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8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86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</p:grpSp>
        <p:grpSp>
          <p:nvGrpSpPr>
            <p:cNvPr id="29721" name="Group 87"/>
            <p:cNvGrpSpPr>
              <a:grpSpLocks noChangeAspect="1"/>
            </p:cNvGrpSpPr>
            <p:nvPr/>
          </p:nvGrpSpPr>
          <p:grpSpPr bwMode="auto">
            <a:xfrm>
              <a:off x="4800600" y="2667000"/>
              <a:ext cx="838200" cy="838200"/>
              <a:chOff x="1219200" y="1905000"/>
              <a:chExt cx="1676400" cy="1676400"/>
            </a:xfrm>
          </p:grpSpPr>
          <p:sp>
            <p:nvSpPr>
              <p:cNvPr id="2972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72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73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9722" name="Group 91"/>
            <p:cNvGrpSpPr>
              <a:grpSpLocks noChangeAspect="1"/>
            </p:cNvGrpSpPr>
            <p:nvPr/>
          </p:nvGrpSpPr>
          <p:grpSpPr bwMode="auto">
            <a:xfrm>
              <a:off x="4800600" y="1828800"/>
              <a:ext cx="838200" cy="838200"/>
              <a:chOff x="1219200" y="1905000"/>
              <a:chExt cx="1676400" cy="1676400"/>
            </a:xfrm>
          </p:grpSpPr>
          <p:sp>
            <p:nvSpPr>
              <p:cNvPr id="29725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726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72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2" name="Group 95"/>
            <p:cNvGrpSpPr>
              <a:grpSpLocks noChangeAspect="1"/>
            </p:cNvGrpSpPr>
            <p:nvPr/>
          </p:nvGrpSpPr>
          <p:grpSpPr>
            <a:xfrm>
              <a:off x="4800600" y="1828800"/>
              <a:ext cx="838200" cy="838200"/>
              <a:chOff x="1219200" y="1905000"/>
              <a:chExt cx="1676400" cy="1676400"/>
            </a:xfrm>
            <a:solidFill>
              <a:schemeClr val="tx1"/>
            </a:solidFill>
          </p:grpSpPr>
          <p:sp>
            <p:nvSpPr>
              <p:cNvPr id="97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98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99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</p:grpSp>
        <p:grpSp>
          <p:nvGrpSpPr>
            <p:cNvPr id="13" name="Group 99"/>
            <p:cNvGrpSpPr>
              <a:grpSpLocks noChangeAspect="1"/>
            </p:cNvGrpSpPr>
            <p:nvPr/>
          </p:nvGrpSpPr>
          <p:grpSpPr>
            <a:xfrm>
              <a:off x="4800600" y="2667000"/>
              <a:ext cx="838200" cy="838200"/>
              <a:chOff x="1219200" y="1905000"/>
              <a:chExt cx="1676400" cy="1676400"/>
            </a:xfrm>
            <a:solidFill>
              <a:schemeClr val="tx1"/>
            </a:solidFill>
          </p:grpSpPr>
          <p:sp>
            <p:nvSpPr>
              <p:cNvPr id="101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1676400" cy="16764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10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219200" y="19050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  <p:sp>
            <p:nvSpPr>
              <p:cNvPr id="10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057400" y="2743200"/>
                <a:ext cx="838200" cy="838200"/>
              </a:xfrm>
              <a:prstGeom prst="rect">
                <a:avLst/>
              </a:prstGeom>
              <a:grp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Times New Roman" pitchFamily="-110" charset="0"/>
                  <a:ea typeface="+mn-ea"/>
                </a:endParaRPr>
              </a:p>
            </p:txBody>
          </p:sp>
        </p:grpSp>
      </p:grpSp>
      <p:sp>
        <p:nvSpPr>
          <p:cNvPr id="29712" name="TextBox 106"/>
          <p:cNvSpPr txBox="1">
            <a:spLocks noChangeArrowheads="1"/>
          </p:cNvSpPr>
          <p:nvPr/>
        </p:nvSpPr>
        <p:spPr bwMode="auto">
          <a:xfrm rot="-5400000">
            <a:off x="4441826" y="4056062"/>
            <a:ext cx="569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.…</a:t>
            </a:r>
          </a:p>
        </p:txBody>
      </p:sp>
      <p:sp>
        <p:nvSpPr>
          <p:cNvPr id="29713" name="TextBox 107"/>
          <p:cNvSpPr txBox="1">
            <a:spLocks noChangeArrowheads="1"/>
          </p:cNvSpPr>
          <p:nvPr/>
        </p:nvSpPr>
        <p:spPr bwMode="auto">
          <a:xfrm>
            <a:off x="646478" y="6396038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65 nm</a:t>
            </a:r>
          </a:p>
        </p:txBody>
      </p:sp>
      <p:sp>
        <p:nvSpPr>
          <p:cNvPr id="29714" name="TextBox 108"/>
          <p:cNvSpPr txBox="1">
            <a:spLocks noChangeArrowheads="1"/>
          </p:cNvSpPr>
          <p:nvPr/>
        </p:nvSpPr>
        <p:spPr bwMode="auto">
          <a:xfrm>
            <a:off x="4304078" y="6396038"/>
            <a:ext cx="1040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32 nm</a:t>
            </a:r>
          </a:p>
        </p:txBody>
      </p:sp>
      <p:sp>
        <p:nvSpPr>
          <p:cNvPr id="29715" name="TextBox 111"/>
          <p:cNvSpPr txBox="1">
            <a:spLocks noChangeArrowheads="1"/>
          </p:cNvSpPr>
          <p:nvPr/>
        </p:nvSpPr>
        <p:spPr bwMode="auto">
          <a:xfrm rot="-5400000">
            <a:off x="2765425" y="4856163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.…</a:t>
            </a:r>
          </a:p>
        </p:txBody>
      </p:sp>
      <p:sp>
        <p:nvSpPr>
          <p:cNvPr id="29716" name="TextBox 113"/>
          <p:cNvSpPr txBox="1">
            <a:spLocks noChangeArrowheads="1"/>
          </p:cNvSpPr>
          <p:nvPr/>
        </p:nvSpPr>
        <p:spPr bwMode="auto">
          <a:xfrm rot="-5400000">
            <a:off x="4441825" y="1501775"/>
            <a:ext cx="569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.…</a:t>
            </a:r>
          </a:p>
        </p:txBody>
      </p:sp>
      <p:sp>
        <p:nvSpPr>
          <p:cNvPr id="29717" name="TextBox 114"/>
          <p:cNvSpPr txBox="1">
            <a:spLocks noChangeArrowheads="1"/>
          </p:cNvSpPr>
          <p:nvPr/>
        </p:nvSpPr>
        <p:spPr bwMode="auto">
          <a:xfrm>
            <a:off x="304800" y="1447800"/>
            <a:ext cx="3429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Spectrum of tradeoffs</a:t>
            </a:r>
          </a:p>
          <a:p>
            <a:pPr algn="l"/>
            <a:r>
              <a:rPr lang="en-US" dirty="0">
                <a:latin typeface="Arial" pitchFamily="34" charset="0"/>
                <a:cs typeface="Arial" pitchFamily="34" charset="0"/>
              </a:rPr>
              <a:t>between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# of </a:t>
            </a:r>
            <a:r>
              <a:rPr lang="en-US" dirty="0">
                <a:latin typeface="Arial" pitchFamily="34" charset="0"/>
                <a:cs typeface="Arial" pitchFamily="34" charset="0"/>
              </a:rPr>
              <a:t>cores and 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frequency</a:t>
            </a:r>
          </a:p>
          <a:p>
            <a:pPr algn="l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Example: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65 nm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32 nm (S = 2)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-Talk-Final">
  <a:themeElements>
    <a:clrScheme name="">
      <a:dk1>
        <a:srgbClr val="000000"/>
      </a:dk1>
      <a:lt1>
        <a:srgbClr val="FFFFFF"/>
      </a:lt1>
      <a:dk2>
        <a:srgbClr val="000066"/>
      </a:dk2>
      <a:lt2>
        <a:srgbClr val="777777"/>
      </a:lt2>
      <a:accent1>
        <a:srgbClr val="66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B8CAFF"/>
      </a:accent5>
      <a:accent6>
        <a:srgbClr val="2D5CE7"/>
      </a:accent6>
      <a:hlink>
        <a:srgbClr val="3333FF"/>
      </a:hlink>
      <a:folHlink>
        <a:srgbClr val="000066"/>
      </a:folHlink>
    </a:clrScheme>
    <a:fontScheme name="MICRO-Talk-Final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CRO-Talk-Final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-Talk-Final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-Talk-Fina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-Talk-Final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-Talk-Final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-Talk-Final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Settings\John Sampson\Desktop\research metafolder\MICRO06 paper\MICRO-Talk-Final.ppt</Template>
  <TotalTime>20522</TotalTime>
  <Words>6459</Words>
  <Application>Microsoft Macintosh PowerPoint</Application>
  <PresentationFormat>Letter Paper (8.5x11 in)</PresentationFormat>
  <Paragraphs>1059</Paragraphs>
  <Slides>39</Slides>
  <Notes>39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MICRO-Talk-Final</vt:lpstr>
      <vt:lpstr>Chart</vt:lpstr>
      <vt:lpstr>Acrobat Document</vt:lpstr>
      <vt:lpstr>GreenDroid: A Mobile  Application Processor for a Future of Dark Silicon</vt:lpstr>
      <vt:lpstr>Where does dark silicon come from? (And how dark is it going to be?)</vt:lpstr>
      <vt:lpstr>We've Hit The Utilization Wall</vt:lpstr>
      <vt:lpstr>We've Hit The Utilization Wall</vt:lpstr>
      <vt:lpstr>We've Hit The Utilization Wall</vt:lpstr>
      <vt:lpstr>We've Hit The Utilization Wall</vt:lpstr>
      <vt:lpstr>We've Hit The Utilization Wall</vt:lpstr>
      <vt:lpstr>We've Hit The Utilization Wall</vt:lpstr>
      <vt:lpstr>Utilization Wall:  Dark Implications for Multicore</vt:lpstr>
      <vt:lpstr>What do we do with dark silicon?</vt:lpstr>
      <vt:lpstr>Conservation Cores</vt:lpstr>
      <vt:lpstr>The C-core Life Cycle</vt:lpstr>
      <vt:lpstr>Outline</vt:lpstr>
      <vt:lpstr>Emerging Trends</vt:lpstr>
      <vt:lpstr>Mobile Application Processors Face the Utilization Wall</vt:lpstr>
      <vt:lpstr>Android™</vt:lpstr>
      <vt:lpstr>Applying C-cores to  Android</vt:lpstr>
      <vt:lpstr>Android Workload Profile</vt:lpstr>
      <vt:lpstr>GreenDroid: Applying Massive Specialization to Mobile Application Processors</vt:lpstr>
      <vt:lpstr>GreenDroid Tiled Architecture</vt:lpstr>
      <vt:lpstr>GreenDroid Tile Floorplan</vt:lpstr>
      <vt:lpstr>GreenDroid Tile Skeleton</vt:lpstr>
      <vt:lpstr>Outline</vt:lpstr>
      <vt:lpstr>Constructing a C-core</vt:lpstr>
      <vt:lpstr>Constructing a C-core</vt:lpstr>
      <vt:lpstr>C-cores Experimental Data</vt:lpstr>
      <vt:lpstr>C-core Energy Efficiency: Non-cache Operations</vt:lpstr>
      <vt:lpstr>Where do the energy savings come from?</vt:lpstr>
      <vt:lpstr>Supporting Software Changes</vt:lpstr>
      <vt:lpstr>Patchability Payoff: Longevity</vt:lpstr>
      <vt:lpstr>Outline</vt:lpstr>
      <vt:lpstr>GreenDroid: Energy per Instruction</vt:lpstr>
      <vt:lpstr>What kinds of hotspots turn into GreenDroid c-cores?</vt:lpstr>
      <vt:lpstr>GreenDroid: Projected Energy</vt:lpstr>
      <vt:lpstr>Project Status</vt:lpstr>
      <vt:lpstr>GreenDroid Conclusions</vt:lpstr>
      <vt:lpstr>GreenDroid: A Mobile  Application Processor for a Future of Dark Silicon</vt:lpstr>
      <vt:lpstr>Backup Slides</vt:lpstr>
      <vt:lpstr>Automated Measurement Methodology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GreenDroid: A Mobile  Application Processor for a Future of Dark Silicon</dc:title>
  <dc:creator>Nathan</dc:creator>
  <cp:lastModifiedBy>Michael Taylor</cp:lastModifiedBy>
  <cp:revision>1673</cp:revision>
  <cp:lastPrinted>2010-08-25T06:34:10Z</cp:lastPrinted>
  <dcterms:created xsi:type="dcterms:W3CDTF">2010-08-25T06:17:50Z</dcterms:created>
  <dcterms:modified xsi:type="dcterms:W3CDTF">2010-08-25T06:34:17Z</dcterms:modified>
</cp:coreProperties>
</file>